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9" r:id="rId7"/>
    <p:sldId id="261" r:id="rId8"/>
    <p:sldId id="270" r:id="rId9"/>
    <p:sldId id="262" r:id="rId10"/>
    <p:sldId id="271" r:id="rId11"/>
    <p:sldId id="263" r:id="rId12"/>
    <p:sldId id="272" r:id="rId13"/>
    <p:sldId id="265" r:id="rId14"/>
    <p:sldId id="264" r:id="rId15"/>
    <p:sldId id="273" r:id="rId16"/>
    <p:sldId id="267" r:id="rId17"/>
    <p:sldId id="274" r:id="rId18"/>
    <p:sldId id="266" r:id="rId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282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76273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87074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08303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764DE79-268F-4C1A-8933-263129D2AF90}" type="datetimeFigureOut">
              <a:rPr lang="en-US" dirty="0"/>
              <a:t>3/4/24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37745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44294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81571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54374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3/4/24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15688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C764DE79-268F-4C1A-8933-263129D2AF90}" type="datetimeFigureOut">
              <a:rPr lang="en-US" dirty="0"/>
              <a:t>3/4/24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55025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C764DE79-268F-4C1A-8933-263129D2AF90}" type="datetimeFigureOut">
              <a:rPr lang="en-US" dirty="0"/>
              <a:t>3/4/24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65371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3/4/24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3965267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E8C891-395C-4A9C-58FA-8E0A997C68E2}"/>
              </a:ext>
            </a:extLst>
          </p:cNvPr>
          <p:cNvSpPr>
            <a:spLocks noGrp="1"/>
          </p:cNvSpPr>
          <p:nvPr>
            <p:ph type="ctrTitle"/>
          </p:nvPr>
        </p:nvSpPr>
        <p:spPr>
          <a:xfrm>
            <a:off x="1524000" y="4438711"/>
            <a:ext cx="9144000" cy="555013"/>
          </a:xfrm>
        </p:spPr>
        <p:txBody>
          <a:bodyPr>
            <a:normAutofit/>
          </a:bodyPr>
          <a:lstStyle/>
          <a:p>
            <a:r>
              <a:rPr lang="ru-RU" sz="3200" dirty="0">
                <a:solidFill>
                  <a:schemeClr val="accent1"/>
                </a:solidFill>
                <a:latin typeface="Times New Roman" panose="02020603050405020304" pitchFamily="18" charset="0"/>
                <a:cs typeface="Times New Roman" panose="02020603050405020304" pitchFamily="18" charset="0"/>
              </a:rPr>
              <a:t>Кубок Защитника Отечества — 2024 по волейболу</a:t>
            </a:r>
          </a:p>
        </p:txBody>
      </p:sp>
      <p:pic>
        <p:nvPicPr>
          <p:cNvPr id="4" name="Рисунок 3">
            <a:extLst>
              <a:ext uri="{FF2B5EF4-FFF2-40B4-BE49-F238E27FC236}">
                <a16:creationId xmlns:a16="http://schemas.microsoft.com/office/drawing/2014/main" id="{7F44A9F4-221D-7600-5109-65E324FA6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2350" y="1854200"/>
            <a:ext cx="5067300" cy="1574800"/>
          </a:xfrm>
          <a:prstGeom prst="rect">
            <a:avLst/>
          </a:prstGeom>
        </p:spPr>
      </p:pic>
    </p:spTree>
    <p:extLst>
      <p:ext uri="{BB962C8B-B14F-4D97-AF65-F5344CB8AC3E}">
        <p14:creationId xmlns:p14="http://schemas.microsoft.com/office/powerpoint/2010/main" val="1726468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B85DE5A-DB83-A6D1-0ACB-07778A2C7DD5}"/>
              </a:ext>
            </a:extLst>
          </p:cNvPr>
          <p:cNvSpPr>
            <a:spLocks noGrp="1"/>
          </p:cNvSpPr>
          <p:nvPr>
            <p:ph idx="1"/>
          </p:nvPr>
        </p:nvSpPr>
        <p:spPr>
          <a:xfrm>
            <a:off x="4810814" y="875257"/>
            <a:ext cx="2570360" cy="382413"/>
          </a:xfrm>
        </p:spPr>
        <p:txBody>
          <a:bodyPr>
            <a:normAutofit lnSpcReduction="10000"/>
          </a:bodyPr>
          <a:lstStyle/>
          <a:p>
            <a:pPr marL="0" indent="0" algn="ctr">
              <a:buNone/>
            </a:pPr>
            <a:r>
              <a:rPr lang="ru-RU" sz="2200" b="1" dirty="0">
                <a:latin typeface="Times New Roman" panose="02020603050405020304" pitchFamily="18" charset="0"/>
                <a:cs typeface="Times New Roman" panose="02020603050405020304" pitchFamily="18" charset="0"/>
              </a:rPr>
              <a:t>Группа С</a:t>
            </a:r>
          </a:p>
          <a:p>
            <a:pPr marL="0" indent="0" algn="ctr">
              <a:buNone/>
            </a:pPr>
            <a:endParaRPr lang="ru-RU" sz="2200" dirty="0">
              <a:latin typeface="Times New Roman" panose="02020603050405020304" pitchFamily="18" charset="0"/>
              <a:cs typeface="Times New Roman" panose="02020603050405020304" pitchFamily="18" charset="0"/>
            </a:endParaRPr>
          </a:p>
        </p:txBody>
      </p:sp>
      <p:graphicFrame>
        <p:nvGraphicFramePr>
          <p:cNvPr id="5" name="Объект 3">
            <a:extLst>
              <a:ext uri="{FF2B5EF4-FFF2-40B4-BE49-F238E27FC236}">
                <a16:creationId xmlns:a16="http://schemas.microsoft.com/office/drawing/2014/main" id="{22CD3F46-A423-2BDB-9411-0608858979FA}"/>
              </a:ext>
            </a:extLst>
          </p:cNvPr>
          <p:cNvGraphicFramePr>
            <a:graphicFrameLocks/>
          </p:cNvGraphicFramePr>
          <p:nvPr>
            <p:extLst>
              <p:ext uri="{D42A27DB-BD31-4B8C-83A1-F6EECF244321}">
                <p14:modId xmlns:p14="http://schemas.microsoft.com/office/powerpoint/2010/main" val="606635322"/>
              </p:ext>
            </p:extLst>
          </p:nvPr>
        </p:nvGraphicFramePr>
        <p:xfrm>
          <a:off x="553496" y="1538524"/>
          <a:ext cx="11085008" cy="1741284"/>
        </p:xfrm>
        <a:graphic>
          <a:graphicData uri="http://schemas.openxmlformats.org/drawingml/2006/table">
            <a:tbl>
              <a:tblPr firstRow="1" bandRow="1">
                <a:tableStyleId>{5C22544A-7EE6-4342-B048-85BDC9FD1C3A}</a:tableStyleId>
              </a:tblPr>
              <a:tblGrid>
                <a:gridCol w="494947">
                  <a:extLst>
                    <a:ext uri="{9D8B030D-6E8A-4147-A177-3AD203B41FA5}">
                      <a16:colId xmlns:a16="http://schemas.microsoft.com/office/drawing/2014/main" val="945821670"/>
                    </a:ext>
                  </a:extLst>
                </a:gridCol>
                <a:gridCol w="2276305">
                  <a:extLst>
                    <a:ext uri="{9D8B030D-6E8A-4147-A177-3AD203B41FA5}">
                      <a16:colId xmlns:a16="http://schemas.microsoft.com/office/drawing/2014/main" val="204196717"/>
                    </a:ext>
                  </a:extLst>
                </a:gridCol>
                <a:gridCol w="1385626">
                  <a:extLst>
                    <a:ext uri="{9D8B030D-6E8A-4147-A177-3AD203B41FA5}">
                      <a16:colId xmlns:a16="http://schemas.microsoft.com/office/drawing/2014/main" val="877543609"/>
                    </a:ext>
                  </a:extLst>
                </a:gridCol>
                <a:gridCol w="1385626">
                  <a:extLst>
                    <a:ext uri="{9D8B030D-6E8A-4147-A177-3AD203B41FA5}">
                      <a16:colId xmlns:a16="http://schemas.microsoft.com/office/drawing/2014/main" val="320297348"/>
                    </a:ext>
                  </a:extLst>
                </a:gridCol>
                <a:gridCol w="1385626">
                  <a:extLst>
                    <a:ext uri="{9D8B030D-6E8A-4147-A177-3AD203B41FA5}">
                      <a16:colId xmlns:a16="http://schemas.microsoft.com/office/drawing/2014/main" val="1999753373"/>
                    </a:ext>
                  </a:extLst>
                </a:gridCol>
                <a:gridCol w="1385626">
                  <a:extLst>
                    <a:ext uri="{9D8B030D-6E8A-4147-A177-3AD203B41FA5}">
                      <a16:colId xmlns:a16="http://schemas.microsoft.com/office/drawing/2014/main" val="3672342252"/>
                    </a:ext>
                  </a:extLst>
                </a:gridCol>
                <a:gridCol w="1385626">
                  <a:extLst>
                    <a:ext uri="{9D8B030D-6E8A-4147-A177-3AD203B41FA5}">
                      <a16:colId xmlns:a16="http://schemas.microsoft.com/office/drawing/2014/main" val="863682712"/>
                    </a:ext>
                  </a:extLst>
                </a:gridCol>
                <a:gridCol w="1385626">
                  <a:extLst>
                    <a:ext uri="{9D8B030D-6E8A-4147-A177-3AD203B41FA5}">
                      <a16:colId xmlns:a16="http://schemas.microsoft.com/office/drawing/2014/main" val="2806095427"/>
                    </a:ext>
                  </a:extLst>
                </a:gridCol>
              </a:tblGrid>
              <a:tr h="435321">
                <a:tc>
                  <a:txBody>
                    <a:bodyPr/>
                    <a:lstStyle/>
                    <a:p>
                      <a:r>
                        <a:rPr lang="ru-RU" dirty="0">
                          <a:solidFill>
                            <a:schemeClr val="tx1"/>
                          </a:solidFill>
                        </a:rPr>
                        <a:t>№</a:t>
                      </a:r>
                    </a:p>
                  </a:txBody>
                  <a:tcPr/>
                </a:tc>
                <a:tc>
                  <a:txBody>
                    <a:bodyPr/>
                    <a:lstStyle/>
                    <a:p>
                      <a:r>
                        <a:rPr lang="ru-RU" dirty="0">
                          <a:solidFill>
                            <a:schemeClr val="tx1"/>
                          </a:solidFill>
                        </a:rPr>
                        <a:t>Команда</a:t>
                      </a:r>
                    </a:p>
                  </a:txBody>
                  <a:tcPr>
                    <a:solidFill>
                      <a:schemeClr val="accent1"/>
                    </a:solidFill>
                  </a:tcPr>
                </a:tc>
                <a:tc>
                  <a:txBody>
                    <a:bodyPr/>
                    <a:lstStyle/>
                    <a:p>
                      <a:r>
                        <a:rPr lang="ru-RU" dirty="0">
                          <a:solidFill>
                            <a:schemeClr val="tx1"/>
                          </a:solidFill>
                        </a:rPr>
                        <a:t>1</a:t>
                      </a:r>
                    </a:p>
                  </a:txBody>
                  <a:tcPr/>
                </a:tc>
                <a:tc>
                  <a:txBody>
                    <a:bodyPr/>
                    <a:lstStyle/>
                    <a:p>
                      <a:r>
                        <a:rPr lang="ru-RU" dirty="0">
                          <a:solidFill>
                            <a:schemeClr val="tx1"/>
                          </a:solidFill>
                        </a:rPr>
                        <a:t>2</a:t>
                      </a:r>
                    </a:p>
                  </a:txBody>
                  <a:tcPr/>
                </a:tc>
                <a:tc>
                  <a:txBody>
                    <a:bodyPr/>
                    <a:lstStyle/>
                    <a:p>
                      <a:r>
                        <a:rPr lang="ru-RU" dirty="0">
                          <a:solidFill>
                            <a:schemeClr val="tx1"/>
                          </a:solidFill>
                        </a:rPr>
                        <a:t>3</a:t>
                      </a:r>
                    </a:p>
                  </a:txBody>
                  <a:tcPr/>
                </a:tc>
                <a:tc>
                  <a:txBody>
                    <a:bodyPr/>
                    <a:lstStyle/>
                    <a:p>
                      <a:r>
                        <a:rPr lang="ru-RU" dirty="0">
                          <a:solidFill>
                            <a:schemeClr val="tx1"/>
                          </a:solidFill>
                        </a:rPr>
                        <a:t>Мячи </a:t>
                      </a:r>
                    </a:p>
                  </a:txBody>
                  <a:tcPr/>
                </a:tc>
                <a:tc>
                  <a:txBody>
                    <a:bodyPr/>
                    <a:lstStyle/>
                    <a:p>
                      <a:r>
                        <a:rPr lang="ru-RU" dirty="0">
                          <a:solidFill>
                            <a:schemeClr val="tx1"/>
                          </a:solidFill>
                        </a:rPr>
                        <a:t>Очки</a:t>
                      </a:r>
                    </a:p>
                  </a:txBody>
                  <a:tcPr/>
                </a:tc>
                <a:tc>
                  <a:txBody>
                    <a:bodyPr/>
                    <a:lstStyle/>
                    <a:p>
                      <a:r>
                        <a:rPr lang="ru-RU" dirty="0">
                          <a:solidFill>
                            <a:schemeClr val="tx1"/>
                          </a:solidFill>
                        </a:rPr>
                        <a:t>Место</a:t>
                      </a:r>
                    </a:p>
                  </a:txBody>
                  <a:tcPr/>
                </a:tc>
                <a:extLst>
                  <a:ext uri="{0D108BD9-81ED-4DB2-BD59-A6C34878D82A}">
                    <a16:rowId xmlns:a16="http://schemas.microsoft.com/office/drawing/2014/main" val="2657863318"/>
                  </a:ext>
                </a:extLst>
              </a:tr>
              <a:tr h="435321">
                <a:tc>
                  <a:txBody>
                    <a:bodyPr/>
                    <a:lstStyle/>
                    <a:p>
                      <a:r>
                        <a:rPr lang="ru-RU" dirty="0"/>
                        <a:t>1</a:t>
                      </a:r>
                    </a:p>
                  </a:txBody>
                  <a:tcPr>
                    <a:solidFill>
                      <a:schemeClr val="accent4"/>
                    </a:solidFill>
                  </a:tcPr>
                </a:tc>
                <a:tc>
                  <a:txBody>
                    <a:bodyPr/>
                    <a:lstStyle/>
                    <a:p>
                      <a:r>
                        <a:rPr lang="ru-RU" dirty="0" err="1"/>
                        <a:t>Энергострой</a:t>
                      </a:r>
                      <a:r>
                        <a:rPr lang="ru-RU" dirty="0"/>
                        <a:t> </a:t>
                      </a:r>
                    </a:p>
                  </a:txBody>
                  <a:tcPr>
                    <a:solidFill>
                      <a:schemeClr val="accent4"/>
                    </a:solidFill>
                  </a:tcPr>
                </a:tc>
                <a:tc>
                  <a:txBody>
                    <a:bodyPr/>
                    <a:lstStyle/>
                    <a:p>
                      <a:endParaRPr lang="ru-RU" dirty="0"/>
                    </a:p>
                  </a:txBody>
                  <a:tcPr>
                    <a:solidFill>
                      <a:schemeClr val="accent4"/>
                    </a:solidFill>
                  </a:tcPr>
                </a:tc>
                <a:tc>
                  <a:txBody>
                    <a:bodyPr/>
                    <a:lstStyle/>
                    <a:p>
                      <a:pPr algn="ctr"/>
                      <a:r>
                        <a:rPr lang="ru-RU" dirty="0"/>
                        <a:t>2:0</a:t>
                      </a:r>
                    </a:p>
                  </a:txBody>
                  <a:tcPr>
                    <a:solidFill>
                      <a:schemeClr val="accent4"/>
                    </a:solidFill>
                  </a:tcPr>
                </a:tc>
                <a:tc>
                  <a:txBody>
                    <a:bodyPr/>
                    <a:lstStyle/>
                    <a:p>
                      <a:pPr algn="ctr"/>
                      <a:r>
                        <a:rPr lang="ru-RU" dirty="0"/>
                        <a:t>2:0</a:t>
                      </a:r>
                    </a:p>
                  </a:txBody>
                  <a:tcPr>
                    <a:solidFill>
                      <a:schemeClr val="accent4"/>
                    </a:solidFill>
                  </a:tcPr>
                </a:tc>
                <a:tc>
                  <a:txBody>
                    <a:bodyPr/>
                    <a:lstStyle/>
                    <a:p>
                      <a:pPr algn="ctr"/>
                      <a:r>
                        <a:rPr lang="ru-RU" dirty="0"/>
                        <a:t>60:24</a:t>
                      </a:r>
                    </a:p>
                  </a:txBody>
                  <a:tcPr>
                    <a:solidFill>
                      <a:schemeClr val="accent4"/>
                    </a:solidFill>
                  </a:tcPr>
                </a:tc>
                <a:tc>
                  <a:txBody>
                    <a:bodyPr/>
                    <a:lstStyle/>
                    <a:p>
                      <a:pPr algn="ctr"/>
                      <a:r>
                        <a:rPr lang="ru-RU" dirty="0"/>
                        <a:t>6</a:t>
                      </a:r>
                    </a:p>
                  </a:txBody>
                  <a:tcPr>
                    <a:solidFill>
                      <a:schemeClr val="accent4"/>
                    </a:solidFill>
                  </a:tcPr>
                </a:tc>
                <a:tc>
                  <a:txBody>
                    <a:bodyPr/>
                    <a:lstStyle/>
                    <a:p>
                      <a:pPr algn="ctr"/>
                      <a:r>
                        <a:rPr lang="ru-RU" dirty="0"/>
                        <a:t>1 </a:t>
                      </a:r>
                    </a:p>
                  </a:txBody>
                  <a:tcPr>
                    <a:solidFill>
                      <a:schemeClr val="accent4"/>
                    </a:solidFill>
                  </a:tcPr>
                </a:tc>
                <a:extLst>
                  <a:ext uri="{0D108BD9-81ED-4DB2-BD59-A6C34878D82A}">
                    <a16:rowId xmlns:a16="http://schemas.microsoft.com/office/drawing/2014/main" val="2473824648"/>
                  </a:ext>
                </a:extLst>
              </a:tr>
              <a:tr h="435321">
                <a:tc>
                  <a:txBody>
                    <a:bodyPr/>
                    <a:lstStyle/>
                    <a:p>
                      <a:r>
                        <a:rPr lang="ru-RU" dirty="0"/>
                        <a:t>2</a:t>
                      </a:r>
                    </a:p>
                  </a:txBody>
                  <a:tcPr>
                    <a:solidFill>
                      <a:schemeClr val="bg1">
                        <a:lumMod val="75000"/>
                      </a:schemeClr>
                    </a:solidFill>
                  </a:tcPr>
                </a:tc>
                <a:tc>
                  <a:txBody>
                    <a:bodyPr/>
                    <a:lstStyle/>
                    <a:p>
                      <a:r>
                        <a:rPr lang="ru-RU" dirty="0"/>
                        <a:t>ПБ АПЕКС </a:t>
                      </a:r>
                    </a:p>
                  </a:txBody>
                  <a:tcPr>
                    <a:solidFill>
                      <a:schemeClr val="bg1">
                        <a:lumMod val="75000"/>
                      </a:schemeClr>
                    </a:solidFill>
                  </a:tcPr>
                </a:tc>
                <a:tc>
                  <a:txBody>
                    <a:bodyPr/>
                    <a:lstStyle/>
                    <a:p>
                      <a:pPr algn="ctr"/>
                      <a:r>
                        <a:rPr lang="ru-RU" dirty="0"/>
                        <a:t>0:2 </a:t>
                      </a:r>
                    </a:p>
                  </a:txBody>
                  <a:tcPr>
                    <a:solidFill>
                      <a:schemeClr val="bg1">
                        <a:lumMod val="75000"/>
                      </a:schemeClr>
                    </a:solidFill>
                  </a:tcPr>
                </a:tc>
                <a:tc>
                  <a:txBody>
                    <a:bodyPr/>
                    <a:lstStyle/>
                    <a:p>
                      <a:endParaRPr lang="ru-RU" dirty="0"/>
                    </a:p>
                  </a:txBody>
                  <a:tcPr>
                    <a:solidFill>
                      <a:schemeClr val="bg1">
                        <a:lumMod val="75000"/>
                      </a:schemeClr>
                    </a:solidFill>
                  </a:tcPr>
                </a:tc>
                <a:tc>
                  <a:txBody>
                    <a:bodyPr/>
                    <a:lstStyle/>
                    <a:p>
                      <a:pPr algn="ctr"/>
                      <a:r>
                        <a:rPr lang="ru-RU" dirty="0"/>
                        <a:t>0:2</a:t>
                      </a:r>
                    </a:p>
                  </a:txBody>
                  <a:tcPr>
                    <a:solidFill>
                      <a:schemeClr val="bg1">
                        <a:lumMod val="75000"/>
                      </a:schemeClr>
                    </a:solidFill>
                  </a:tcPr>
                </a:tc>
                <a:tc>
                  <a:txBody>
                    <a:bodyPr/>
                    <a:lstStyle/>
                    <a:p>
                      <a:pPr algn="ctr"/>
                      <a:r>
                        <a:rPr lang="ru-RU" dirty="0"/>
                        <a:t>51:60</a:t>
                      </a:r>
                    </a:p>
                  </a:txBody>
                  <a:tcPr>
                    <a:solidFill>
                      <a:schemeClr val="bg1">
                        <a:lumMod val="75000"/>
                      </a:schemeClr>
                    </a:solidFill>
                  </a:tcPr>
                </a:tc>
                <a:tc>
                  <a:txBody>
                    <a:bodyPr/>
                    <a:lstStyle/>
                    <a:p>
                      <a:pPr algn="ctr"/>
                      <a:r>
                        <a:rPr lang="ru-RU" dirty="0"/>
                        <a:t>0</a:t>
                      </a:r>
                    </a:p>
                  </a:txBody>
                  <a:tcPr>
                    <a:solidFill>
                      <a:schemeClr val="bg1">
                        <a:lumMod val="75000"/>
                      </a:schemeClr>
                    </a:solidFill>
                  </a:tcPr>
                </a:tc>
                <a:tc>
                  <a:txBody>
                    <a:bodyPr/>
                    <a:lstStyle/>
                    <a:p>
                      <a:pPr algn="ctr"/>
                      <a:r>
                        <a:rPr lang="ru-RU" dirty="0"/>
                        <a:t>3</a:t>
                      </a:r>
                    </a:p>
                  </a:txBody>
                  <a:tcPr>
                    <a:solidFill>
                      <a:schemeClr val="bg1">
                        <a:lumMod val="75000"/>
                      </a:schemeClr>
                    </a:solidFill>
                  </a:tcPr>
                </a:tc>
                <a:extLst>
                  <a:ext uri="{0D108BD9-81ED-4DB2-BD59-A6C34878D82A}">
                    <a16:rowId xmlns:a16="http://schemas.microsoft.com/office/drawing/2014/main" val="2198984075"/>
                  </a:ext>
                </a:extLst>
              </a:tr>
              <a:tr h="435321">
                <a:tc>
                  <a:txBody>
                    <a:bodyPr/>
                    <a:lstStyle/>
                    <a:p>
                      <a:r>
                        <a:rPr lang="ru-RU" dirty="0"/>
                        <a:t>3</a:t>
                      </a:r>
                    </a:p>
                  </a:txBody>
                  <a:tcPr>
                    <a:solidFill>
                      <a:schemeClr val="bg1">
                        <a:lumMod val="75000"/>
                      </a:schemeClr>
                    </a:solidFill>
                  </a:tcPr>
                </a:tc>
                <a:tc>
                  <a:txBody>
                    <a:bodyPr/>
                    <a:lstStyle/>
                    <a:p>
                      <a:r>
                        <a:rPr lang="ru-RU" dirty="0" err="1"/>
                        <a:t>Дёке</a:t>
                      </a:r>
                      <a:r>
                        <a:rPr lang="ru-RU" dirty="0"/>
                        <a:t> </a:t>
                      </a:r>
                      <a:r>
                        <a:rPr lang="ru-RU" dirty="0" err="1"/>
                        <a:t>Экстружн</a:t>
                      </a:r>
                      <a:endParaRPr lang="ru-RU" dirty="0"/>
                    </a:p>
                  </a:txBody>
                  <a:tcPr>
                    <a:solidFill>
                      <a:schemeClr val="bg1">
                        <a:lumMod val="75000"/>
                      </a:schemeClr>
                    </a:solidFill>
                  </a:tcPr>
                </a:tc>
                <a:tc>
                  <a:txBody>
                    <a:bodyPr/>
                    <a:lstStyle/>
                    <a:p>
                      <a:pPr algn="ctr"/>
                      <a:r>
                        <a:rPr lang="ru-RU" dirty="0"/>
                        <a:t>0:2</a:t>
                      </a:r>
                    </a:p>
                  </a:txBody>
                  <a:tcPr>
                    <a:solidFill>
                      <a:schemeClr val="bg1">
                        <a:lumMod val="75000"/>
                      </a:schemeClr>
                    </a:solidFill>
                  </a:tcPr>
                </a:tc>
                <a:tc>
                  <a:txBody>
                    <a:bodyPr/>
                    <a:lstStyle/>
                    <a:p>
                      <a:pPr algn="ctr"/>
                      <a:r>
                        <a:rPr lang="ru-RU" dirty="0"/>
                        <a:t>2:0</a:t>
                      </a:r>
                    </a:p>
                  </a:txBody>
                  <a:tcPr>
                    <a:solidFill>
                      <a:schemeClr val="bg1">
                        <a:lumMod val="75000"/>
                      </a:schemeClr>
                    </a:solidFill>
                  </a:tcPr>
                </a:tc>
                <a:tc>
                  <a:txBody>
                    <a:bodyPr/>
                    <a:lstStyle/>
                    <a:p>
                      <a:endParaRPr lang="ru-RU" dirty="0"/>
                    </a:p>
                  </a:txBody>
                  <a:tcPr>
                    <a:solidFill>
                      <a:schemeClr val="bg1">
                        <a:lumMod val="75000"/>
                      </a:schemeClr>
                    </a:solidFill>
                  </a:tcPr>
                </a:tc>
                <a:tc>
                  <a:txBody>
                    <a:bodyPr/>
                    <a:lstStyle/>
                    <a:p>
                      <a:pPr algn="ctr"/>
                      <a:endParaRPr lang="ru-RU" dirty="0"/>
                    </a:p>
                  </a:txBody>
                  <a:tcPr>
                    <a:solidFill>
                      <a:schemeClr val="bg1">
                        <a:lumMod val="75000"/>
                      </a:schemeClr>
                    </a:solidFill>
                  </a:tcPr>
                </a:tc>
                <a:tc>
                  <a:txBody>
                    <a:bodyPr/>
                    <a:lstStyle/>
                    <a:p>
                      <a:pPr algn="ctr"/>
                      <a:r>
                        <a:rPr lang="ru-RU" dirty="0"/>
                        <a:t>3</a:t>
                      </a:r>
                    </a:p>
                  </a:txBody>
                  <a:tcPr>
                    <a:solidFill>
                      <a:schemeClr val="bg1">
                        <a:lumMod val="75000"/>
                      </a:schemeClr>
                    </a:solidFill>
                  </a:tcPr>
                </a:tc>
                <a:tc>
                  <a:txBody>
                    <a:bodyPr/>
                    <a:lstStyle/>
                    <a:p>
                      <a:pPr algn="ctr"/>
                      <a:r>
                        <a:rPr lang="ru-RU" dirty="0"/>
                        <a:t>2</a:t>
                      </a:r>
                    </a:p>
                  </a:txBody>
                  <a:tcPr>
                    <a:solidFill>
                      <a:schemeClr val="bg1">
                        <a:lumMod val="75000"/>
                      </a:schemeClr>
                    </a:solidFill>
                  </a:tcPr>
                </a:tc>
                <a:extLst>
                  <a:ext uri="{0D108BD9-81ED-4DB2-BD59-A6C34878D82A}">
                    <a16:rowId xmlns:a16="http://schemas.microsoft.com/office/drawing/2014/main" val="4021765218"/>
                  </a:ext>
                </a:extLst>
              </a:tr>
            </a:tbl>
          </a:graphicData>
        </a:graphic>
      </p:graphicFrame>
      <p:pic>
        <p:nvPicPr>
          <p:cNvPr id="7" name="Рисунок 6">
            <a:extLst>
              <a:ext uri="{FF2B5EF4-FFF2-40B4-BE49-F238E27FC236}">
                <a16:creationId xmlns:a16="http://schemas.microsoft.com/office/drawing/2014/main" id="{5478043B-37E3-BE19-F98B-99D8D1145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4001" y="144729"/>
            <a:ext cx="1743987" cy="541991"/>
          </a:xfrm>
          <a:prstGeom prst="rect">
            <a:avLst/>
          </a:prstGeom>
        </p:spPr>
      </p:pic>
      <p:pic>
        <p:nvPicPr>
          <p:cNvPr id="2" name="Рисунок 1">
            <a:extLst>
              <a:ext uri="{FF2B5EF4-FFF2-40B4-BE49-F238E27FC236}">
                <a16:creationId xmlns:a16="http://schemas.microsoft.com/office/drawing/2014/main" id="{C97749BE-C984-F556-F41C-597B34D15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9557" y="3465598"/>
            <a:ext cx="4945666" cy="3295365"/>
          </a:xfrm>
          <a:prstGeom prst="rect">
            <a:avLst/>
          </a:prstGeom>
        </p:spPr>
      </p:pic>
      <p:pic>
        <p:nvPicPr>
          <p:cNvPr id="4" name="Рисунок 3">
            <a:extLst>
              <a:ext uri="{FF2B5EF4-FFF2-40B4-BE49-F238E27FC236}">
                <a16:creationId xmlns:a16="http://schemas.microsoft.com/office/drawing/2014/main" id="{445F0282-42FA-EE21-7F6D-33B207D1E9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777" y="3465597"/>
            <a:ext cx="4945668" cy="3295367"/>
          </a:xfrm>
          <a:prstGeom prst="rect">
            <a:avLst/>
          </a:prstGeom>
        </p:spPr>
      </p:pic>
    </p:spTree>
    <p:extLst>
      <p:ext uri="{BB962C8B-B14F-4D97-AF65-F5344CB8AC3E}">
        <p14:creationId xmlns:p14="http://schemas.microsoft.com/office/powerpoint/2010/main" val="4272154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F4DA465-55FA-4250-902E-6AD2D92FF933}"/>
              </a:ext>
            </a:extLst>
          </p:cNvPr>
          <p:cNvSpPr>
            <a:spLocks noGrp="1"/>
          </p:cNvSpPr>
          <p:nvPr>
            <p:ph idx="1"/>
          </p:nvPr>
        </p:nvSpPr>
        <p:spPr>
          <a:xfrm>
            <a:off x="554901" y="807110"/>
            <a:ext cx="11082197" cy="2621890"/>
          </a:xfrm>
        </p:spPr>
        <p:txBody>
          <a:bodyPr>
            <a:noAutofit/>
          </a:bodyPr>
          <a:lstStyle/>
          <a:p>
            <a:pPr marL="0" indent="0" algn="ctr">
              <a:lnSpc>
                <a:spcPct val="100000"/>
              </a:lnSpc>
              <a:buNone/>
            </a:pPr>
            <a:r>
              <a:rPr lang="ru-RU" sz="2000" b="1" dirty="0">
                <a:latin typeface="Times New Roman" panose="02020603050405020304" pitchFamily="18" charset="0"/>
                <a:cs typeface="Times New Roman" panose="02020603050405020304" pitchFamily="18" charset="0"/>
              </a:rPr>
              <a:t>Группа </a:t>
            </a:r>
            <a:r>
              <a:rPr lang="en-GB" sz="2000" b="1" dirty="0">
                <a:latin typeface="Times New Roman" panose="02020603050405020304" pitchFamily="18" charset="0"/>
                <a:cs typeface="Times New Roman" panose="02020603050405020304" pitchFamily="18" charset="0"/>
              </a:rPr>
              <a:t>D</a:t>
            </a:r>
            <a:endParaRPr lang="ru-RU" sz="2000" b="1" dirty="0">
              <a:latin typeface="Times New Roman" panose="02020603050405020304" pitchFamily="18" charset="0"/>
              <a:cs typeface="Times New Roman" panose="02020603050405020304" pitchFamily="18" charset="0"/>
            </a:endParaRPr>
          </a:p>
          <a:p>
            <a:pPr marL="0" indent="0" algn="ctr">
              <a:lnSpc>
                <a:spcPct val="100000"/>
              </a:lnSpc>
              <a:buNone/>
            </a:pPr>
            <a:r>
              <a:rPr lang="ru-RU" sz="2000" dirty="0">
                <a:latin typeface="Times New Roman" panose="02020603050405020304" pitchFamily="18" charset="0"/>
                <a:cs typeface="Times New Roman" panose="02020603050405020304" pitchFamily="18" charset="0"/>
              </a:rPr>
              <a:t>Каждая игра в группе </a:t>
            </a:r>
            <a:r>
              <a:rPr lang="en-GB" sz="2000" dirty="0">
                <a:latin typeface="Times New Roman" panose="02020603050405020304" pitchFamily="18" charset="0"/>
                <a:cs typeface="Times New Roman" panose="02020603050405020304" pitchFamily="18" charset="0"/>
              </a:rPr>
              <a:t>D </a:t>
            </a:r>
            <a:r>
              <a:rPr lang="ru-RU" sz="2000" dirty="0">
                <a:latin typeface="Times New Roman" panose="02020603050405020304" pitchFamily="18" charset="0"/>
                <a:cs typeface="Times New Roman" panose="02020603050405020304" pitchFamily="18" charset="0"/>
              </a:rPr>
              <a:t>была яркой и насыщенной. Все игроки смогли собраться и проявить свой спортивный характер. Команды не уступали друг другу по силе и упорству. Верхнюю строчку таблицы заняла опытная целеустремленная команда «АЗ УРАЛ», которая от турнира к турниру радует установленной планкой и стремлением ее удерживать. Игра команды «Россети Сибирь» была очень техничной и слаженной — и ничуть не уступала лидерам. Спортсмены команды </a:t>
            </a:r>
            <a:r>
              <a:rPr lang="en-GB" sz="2000" dirty="0">
                <a:latin typeface="Times New Roman" panose="02020603050405020304" pitchFamily="18" charset="0"/>
                <a:cs typeface="Times New Roman" panose="02020603050405020304" pitchFamily="18" charset="0"/>
              </a:rPr>
              <a:t>VBI </a:t>
            </a:r>
            <a:r>
              <a:rPr lang="ru-RU" sz="2000" dirty="0">
                <a:latin typeface="Times New Roman" panose="02020603050405020304" pitchFamily="18" charset="0"/>
                <a:cs typeface="Times New Roman" panose="02020603050405020304" pitchFamily="18" charset="0"/>
              </a:rPr>
              <a:t>усердно боролись за награды. Турнир поспособствовал их большей сыгранности и взаимопониманию на площадке.</a:t>
            </a:r>
          </a:p>
        </p:txBody>
      </p:sp>
      <p:pic>
        <p:nvPicPr>
          <p:cNvPr id="7" name="Рисунок 6">
            <a:extLst>
              <a:ext uri="{FF2B5EF4-FFF2-40B4-BE49-F238E27FC236}">
                <a16:creationId xmlns:a16="http://schemas.microsoft.com/office/drawing/2014/main" id="{B090BDE3-3EC9-4AC3-35BE-648A75D47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4001" y="144729"/>
            <a:ext cx="1743987" cy="541991"/>
          </a:xfrm>
          <a:prstGeom prst="rect">
            <a:avLst/>
          </a:prstGeom>
        </p:spPr>
      </p:pic>
      <p:pic>
        <p:nvPicPr>
          <p:cNvPr id="2" name="Рисунок 1">
            <a:extLst>
              <a:ext uri="{FF2B5EF4-FFF2-40B4-BE49-F238E27FC236}">
                <a16:creationId xmlns:a16="http://schemas.microsoft.com/office/drawing/2014/main" id="{ED6050FA-D69E-EF56-2CF5-9ACCFDA2E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8473" y="3808457"/>
            <a:ext cx="3869188" cy="2578093"/>
          </a:xfrm>
          <a:prstGeom prst="rect">
            <a:avLst/>
          </a:prstGeom>
        </p:spPr>
      </p:pic>
      <p:pic>
        <p:nvPicPr>
          <p:cNvPr id="4" name="Рисунок 3">
            <a:extLst>
              <a:ext uri="{FF2B5EF4-FFF2-40B4-BE49-F238E27FC236}">
                <a16:creationId xmlns:a16="http://schemas.microsoft.com/office/drawing/2014/main" id="{BD8395DE-2C27-CFFD-9F96-BF7ABA5B49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593" y="3808459"/>
            <a:ext cx="3869188" cy="2578093"/>
          </a:xfrm>
          <a:prstGeom prst="rect">
            <a:avLst/>
          </a:prstGeom>
        </p:spPr>
      </p:pic>
      <p:pic>
        <p:nvPicPr>
          <p:cNvPr id="6" name="Рисунок 5">
            <a:extLst>
              <a:ext uri="{FF2B5EF4-FFF2-40B4-BE49-F238E27FC236}">
                <a16:creationId xmlns:a16="http://schemas.microsoft.com/office/drawing/2014/main" id="{7C7D9947-A862-E0B9-E9B8-1B3352254B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4033" y="3808457"/>
            <a:ext cx="3869188" cy="2578093"/>
          </a:xfrm>
          <a:prstGeom prst="rect">
            <a:avLst/>
          </a:prstGeom>
        </p:spPr>
      </p:pic>
    </p:spTree>
    <p:extLst>
      <p:ext uri="{BB962C8B-B14F-4D97-AF65-F5344CB8AC3E}">
        <p14:creationId xmlns:p14="http://schemas.microsoft.com/office/powerpoint/2010/main" val="2715123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F4DA465-55FA-4250-902E-6AD2D92FF933}"/>
              </a:ext>
            </a:extLst>
          </p:cNvPr>
          <p:cNvSpPr>
            <a:spLocks noGrp="1"/>
          </p:cNvSpPr>
          <p:nvPr>
            <p:ph idx="1"/>
          </p:nvPr>
        </p:nvSpPr>
        <p:spPr>
          <a:xfrm>
            <a:off x="5092007" y="891474"/>
            <a:ext cx="1997673" cy="437741"/>
          </a:xfrm>
        </p:spPr>
        <p:txBody>
          <a:bodyPr>
            <a:noAutofit/>
          </a:bodyPr>
          <a:lstStyle/>
          <a:p>
            <a:pPr marL="0" indent="0" algn="ctr">
              <a:lnSpc>
                <a:spcPct val="100000"/>
              </a:lnSpc>
              <a:buNone/>
            </a:pPr>
            <a:r>
              <a:rPr lang="ru-RU" sz="2000" b="1" dirty="0">
                <a:latin typeface="Times New Roman" panose="02020603050405020304" pitchFamily="18" charset="0"/>
                <a:cs typeface="Times New Roman" panose="02020603050405020304" pitchFamily="18" charset="0"/>
              </a:rPr>
              <a:t>Группа </a:t>
            </a:r>
            <a:r>
              <a:rPr lang="en-GB" sz="2000" b="1" dirty="0">
                <a:latin typeface="Times New Roman" panose="02020603050405020304" pitchFamily="18" charset="0"/>
                <a:cs typeface="Times New Roman" panose="02020603050405020304" pitchFamily="18" charset="0"/>
              </a:rPr>
              <a:t>D</a:t>
            </a:r>
            <a:endParaRPr lang="ru-RU" sz="2000" b="1" dirty="0">
              <a:latin typeface="Times New Roman" panose="02020603050405020304" pitchFamily="18" charset="0"/>
              <a:cs typeface="Times New Roman" panose="02020603050405020304" pitchFamily="18" charset="0"/>
            </a:endParaRPr>
          </a:p>
        </p:txBody>
      </p:sp>
      <p:graphicFrame>
        <p:nvGraphicFramePr>
          <p:cNvPr id="5" name="Объект 3">
            <a:extLst>
              <a:ext uri="{FF2B5EF4-FFF2-40B4-BE49-F238E27FC236}">
                <a16:creationId xmlns:a16="http://schemas.microsoft.com/office/drawing/2014/main" id="{0AAD0E72-EE7D-3A31-895D-1319879744B0}"/>
              </a:ext>
            </a:extLst>
          </p:cNvPr>
          <p:cNvGraphicFramePr>
            <a:graphicFrameLocks/>
          </p:cNvGraphicFramePr>
          <p:nvPr>
            <p:extLst>
              <p:ext uri="{D42A27DB-BD31-4B8C-83A1-F6EECF244321}">
                <p14:modId xmlns:p14="http://schemas.microsoft.com/office/powerpoint/2010/main" val="855703557"/>
              </p:ext>
            </p:extLst>
          </p:nvPr>
        </p:nvGraphicFramePr>
        <p:xfrm>
          <a:off x="608908" y="1533969"/>
          <a:ext cx="10974184" cy="1798208"/>
        </p:xfrm>
        <a:graphic>
          <a:graphicData uri="http://schemas.openxmlformats.org/drawingml/2006/table">
            <a:tbl>
              <a:tblPr firstRow="1" bandRow="1">
                <a:tableStyleId>{5C22544A-7EE6-4342-B048-85BDC9FD1C3A}</a:tableStyleId>
              </a:tblPr>
              <a:tblGrid>
                <a:gridCol w="489999">
                  <a:extLst>
                    <a:ext uri="{9D8B030D-6E8A-4147-A177-3AD203B41FA5}">
                      <a16:colId xmlns:a16="http://schemas.microsoft.com/office/drawing/2014/main" val="945821670"/>
                    </a:ext>
                  </a:extLst>
                </a:gridCol>
                <a:gridCol w="2253547">
                  <a:extLst>
                    <a:ext uri="{9D8B030D-6E8A-4147-A177-3AD203B41FA5}">
                      <a16:colId xmlns:a16="http://schemas.microsoft.com/office/drawing/2014/main" val="204196717"/>
                    </a:ext>
                  </a:extLst>
                </a:gridCol>
                <a:gridCol w="1371773">
                  <a:extLst>
                    <a:ext uri="{9D8B030D-6E8A-4147-A177-3AD203B41FA5}">
                      <a16:colId xmlns:a16="http://schemas.microsoft.com/office/drawing/2014/main" val="877543609"/>
                    </a:ext>
                  </a:extLst>
                </a:gridCol>
                <a:gridCol w="1371773">
                  <a:extLst>
                    <a:ext uri="{9D8B030D-6E8A-4147-A177-3AD203B41FA5}">
                      <a16:colId xmlns:a16="http://schemas.microsoft.com/office/drawing/2014/main" val="320297348"/>
                    </a:ext>
                  </a:extLst>
                </a:gridCol>
                <a:gridCol w="1371773">
                  <a:extLst>
                    <a:ext uri="{9D8B030D-6E8A-4147-A177-3AD203B41FA5}">
                      <a16:colId xmlns:a16="http://schemas.microsoft.com/office/drawing/2014/main" val="1999753373"/>
                    </a:ext>
                  </a:extLst>
                </a:gridCol>
                <a:gridCol w="1371773">
                  <a:extLst>
                    <a:ext uri="{9D8B030D-6E8A-4147-A177-3AD203B41FA5}">
                      <a16:colId xmlns:a16="http://schemas.microsoft.com/office/drawing/2014/main" val="3672342252"/>
                    </a:ext>
                  </a:extLst>
                </a:gridCol>
                <a:gridCol w="1371773">
                  <a:extLst>
                    <a:ext uri="{9D8B030D-6E8A-4147-A177-3AD203B41FA5}">
                      <a16:colId xmlns:a16="http://schemas.microsoft.com/office/drawing/2014/main" val="863682712"/>
                    </a:ext>
                  </a:extLst>
                </a:gridCol>
                <a:gridCol w="1371773">
                  <a:extLst>
                    <a:ext uri="{9D8B030D-6E8A-4147-A177-3AD203B41FA5}">
                      <a16:colId xmlns:a16="http://schemas.microsoft.com/office/drawing/2014/main" val="2806095427"/>
                    </a:ext>
                  </a:extLst>
                </a:gridCol>
              </a:tblGrid>
              <a:tr h="449552">
                <a:tc>
                  <a:txBody>
                    <a:bodyPr/>
                    <a:lstStyle/>
                    <a:p>
                      <a:r>
                        <a:rPr lang="ru-RU" dirty="0">
                          <a:solidFill>
                            <a:schemeClr val="tx1"/>
                          </a:solidFill>
                        </a:rPr>
                        <a:t>№</a:t>
                      </a:r>
                    </a:p>
                  </a:txBody>
                  <a:tcPr/>
                </a:tc>
                <a:tc>
                  <a:txBody>
                    <a:bodyPr/>
                    <a:lstStyle/>
                    <a:p>
                      <a:r>
                        <a:rPr lang="ru-RU" dirty="0">
                          <a:solidFill>
                            <a:schemeClr val="tx1"/>
                          </a:solidFill>
                        </a:rPr>
                        <a:t>Команда</a:t>
                      </a:r>
                    </a:p>
                  </a:txBody>
                  <a:tcPr>
                    <a:solidFill>
                      <a:schemeClr val="accent1"/>
                    </a:solidFill>
                  </a:tcPr>
                </a:tc>
                <a:tc>
                  <a:txBody>
                    <a:bodyPr/>
                    <a:lstStyle/>
                    <a:p>
                      <a:r>
                        <a:rPr lang="ru-RU" dirty="0">
                          <a:solidFill>
                            <a:schemeClr val="tx1"/>
                          </a:solidFill>
                        </a:rPr>
                        <a:t>1</a:t>
                      </a:r>
                    </a:p>
                  </a:txBody>
                  <a:tcPr/>
                </a:tc>
                <a:tc>
                  <a:txBody>
                    <a:bodyPr/>
                    <a:lstStyle/>
                    <a:p>
                      <a:r>
                        <a:rPr lang="ru-RU" dirty="0">
                          <a:solidFill>
                            <a:schemeClr val="tx1"/>
                          </a:solidFill>
                        </a:rPr>
                        <a:t>2</a:t>
                      </a:r>
                    </a:p>
                  </a:txBody>
                  <a:tcPr/>
                </a:tc>
                <a:tc>
                  <a:txBody>
                    <a:bodyPr/>
                    <a:lstStyle/>
                    <a:p>
                      <a:r>
                        <a:rPr lang="ru-RU" dirty="0">
                          <a:solidFill>
                            <a:schemeClr val="tx1"/>
                          </a:solidFill>
                        </a:rPr>
                        <a:t>3</a:t>
                      </a:r>
                    </a:p>
                  </a:txBody>
                  <a:tcPr/>
                </a:tc>
                <a:tc>
                  <a:txBody>
                    <a:bodyPr/>
                    <a:lstStyle/>
                    <a:p>
                      <a:r>
                        <a:rPr lang="ru-RU" dirty="0">
                          <a:solidFill>
                            <a:schemeClr val="tx1"/>
                          </a:solidFill>
                        </a:rPr>
                        <a:t>Мячи </a:t>
                      </a:r>
                    </a:p>
                  </a:txBody>
                  <a:tcPr/>
                </a:tc>
                <a:tc>
                  <a:txBody>
                    <a:bodyPr/>
                    <a:lstStyle/>
                    <a:p>
                      <a:r>
                        <a:rPr lang="ru-RU" dirty="0">
                          <a:solidFill>
                            <a:schemeClr val="tx1"/>
                          </a:solidFill>
                        </a:rPr>
                        <a:t>Очки</a:t>
                      </a:r>
                    </a:p>
                  </a:txBody>
                  <a:tcPr/>
                </a:tc>
                <a:tc>
                  <a:txBody>
                    <a:bodyPr/>
                    <a:lstStyle/>
                    <a:p>
                      <a:r>
                        <a:rPr lang="ru-RU" dirty="0">
                          <a:solidFill>
                            <a:schemeClr val="tx1"/>
                          </a:solidFill>
                        </a:rPr>
                        <a:t>Место</a:t>
                      </a:r>
                    </a:p>
                  </a:txBody>
                  <a:tcPr/>
                </a:tc>
                <a:extLst>
                  <a:ext uri="{0D108BD9-81ED-4DB2-BD59-A6C34878D82A}">
                    <a16:rowId xmlns:a16="http://schemas.microsoft.com/office/drawing/2014/main" val="2657863318"/>
                  </a:ext>
                </a:extLst>
              </a:tr>
              <a:tr h="449552">
                <a:tc>
                  <a:txBody>
                    <a:bodyPr/>
                    <a:lstStyle/>
                    <a:p>
                      <a:r>
                        <a:rPr lang="ru-RU" dirty="0"/>
                        <a:t>1</a:t>
                      </a:r>
                    </a:p>
                  </a:txBody>
                  <a:tcPr>
                    <a:solidFill>
                      <a:schemeClr val="accent4"/>
                    </a:solidFill>
                  </a:tcPr>
                </a:tc>
                <a:tc>
                  <a:txBody>
                    <a:bodyPr/>
                    <a:lstStyle/>
                    <a:p>
                      <a:r>
                        <a:rPr lang="ru-RU" dirty="0"/>
                        <a:t>АЗ УРАЛ</a:t>
                      </a:r>
                    </a:p>
                  </a:txBody>
                  <a:tcPr>
                    <a:solidFill>
                      <a:schemeClr val="accent4"/>
                    </a:solidFill>
                  </a:tcPr>
                </a:tc>
                <a:tc>
                  <a:txBody>
                    <a:bodyPr/>
                    <a:lstStyle/>
                    <a:p>
                      <a:endParaRPr lang="ru-RU" dirty="0"/>
                    </a:p>
                  </a:txBody>
                  <a:tcPr>
                    <a:solidFill>
                      <a:schemeClr val="accent4"/>
                    </a:solidFill>
                  </a:tcPr>
                </a:tc>
                <a:tc>
                  <a:txBody>
                    <a:bodyPr/>
                    <a:lstStyle/>
                    <a:p>
                      <a:pPr algn="ctr"/>
                      <a:r>
                        <a:rPr lang="ru-RU" dirty="0"/>
                        <a:t>2:0</a:t>
                      </a:r>
                    </a:p>
                  </a:txBody>
                  <a:tcPr>
                    <a:solidFill>
                      <a:schemeClr val="accent4"/>
                    </a:solidFill>
                  </a:tcPr>
                </a:tc>
                <a:tc>
                  <a:txBody>
                    <a:bodyPr/>
                    <a:lstStyle/>
                    <a:p>
                      <a:pPr algn="ctr"/>
                      <a:r>
                        <a:rPr lang="ru-RU" dirty="0"/>
                        <a:t>2:0</a:t>
                      </a:r>
                    </a:p>
                  </a:txBody>
                  <a:tcPr>
                    <a:solidFill>
                      <a:schemeClr val="accent4"/>
                    </a:solidFill>
                  </a:tcPr>
                </a:tc>
                <a:tc>
                  <a:txBody>
                    <a:bodyPr/>
                    <a:lstStyle/>
                    <a:p>
                      <a:pPr algn="ctr"/>
                      <a:r>
                        <a:rPr lang="ru-RU" dirty="0"/>
                        <a:t>60:</a:t>
                      </a:r>
                      <a:r>
                        <a:rPr lang="en-GB" dirty="0"/>
                        <a:t>34</a:t>
                      </a:r>
                      <a:endParaRPr lang="ru-RU" dirty="0"/>
                    </a:p>
                  </a:txBody>
                  <a:tcPr>
                    <a:solidFill>
                      <a:schemeClr val="accent4"/>
                    </a:solidFill>
                  </a:tcPr>
                </a:tc>
                <a:tc>
                  <a:txBody>
                    <a:bodyPr/>
                    <a:lstStyle/>
                    <a:p>
                      <a:pPr algn="ctr"/>
                      <a:r>
                        <a:rPr lang="ru-RU" dirty="0"/>
                        <a:t>6</a:t>
                      </a:r>
                    </a:p>
                  </a:txBody>
                  <a:tcPr>
                    <a:solidFill>
                      <a:schemeClr val="accent4"/>
                    </a:solidFill>
                  </a:tcPr>
                </a:tc>
                <a:tc>
                  <a:txBody>
                    <a:bodyPr/>
                    <a:lstStyle/>
                    <a:p>
                      <a:pPr algn="ctr"/>
                      <a:r>
                        <a:rPr lang="ru-RU" dirty="0"/>
                        <a:t>1 </a:t>
                      </a:r>
                    </a:p>
                  </a:txBody>
                  <a:tcPr>
                    <a:solidFill>
                      <a:schemeClr val="accent4"/>
                    </a:solidFill>
                  </a:tcPr>
                </a:tc>
                <a:extLst>
                  <a:ext uri="{0D108BD9-81ED-4DB2-BD59-A6C34878D82A}">
                    <a16:rowId xmlns:a16="http://schemas.microsoft.com/office/drawing/2014/main" val="2473824648"/>
                  </a:ext>
                </a:extLst>
              </a:tr>
              <a:tr h="449552">
                <a:tc>
                  <a:txBody>
                    <a:bodyPr/>
                    <a:lstStyle/>
                    <a:p>
                      <a:r>
                        <a:rPr lang="ru-RU" dirty="0"/>
                        <a:t>2</a:t>
                      </a:r>
                    </a:p>
                  </a:txBody>
                  <a:tcPr>
                    <a:solidFill>
                      <a:schemeClr val="bg1">
                        <a:lumMod val="75000"/>
                      </a:schemeClr>
                    </a:solidFill>
                  </a:tcPr>
                </a:tc>
                <a:tc>
                  <a:txBody>
                    <a:bodyPr/>
                    <a:lstStyle/>
                    <a:p>
                      <a:r>
                        <a:rPr lang="ru-RU" dirty="0"/>
                        <a:t>Россети Сибирь  </a:t>
                      </a:r>
                    </a:p>
                  </a:txBody>
                  <a:tcPr>
                    <a:solidFill>
                      <a:schemeClr val="bg1">
                        <a:lumMod val="75000"/>
                      </a:schemeClr>
                    </a:solidFill>
                  </a:tcPr>
                </a:tc>
                <a:tc>
                  <a:txBody>
                    <a:bodyPr/>
                    <a:lstStyle/>
                    <a:p>
                      <a:pPr algn="ctr"/>
                      <a:r>
                        <a:rPr lang="ru-RU" dirty="0"/>
                        <a:t>0:2 </a:t>
                      </a:r>
                    </a:p>
                  </a:txBody>
                  <a:tcPr>
                    <a:solidFill>
                      <a:schemeClr val="bg1">
                        <a:lumMod val="75000"/>
                      </a:schemeClr>
                    </a:solidFill>
                  </a:tcPr>
                </a:tc>
                <a:tc>
                  <a:txBody>
                    <a:bodyPr/>
                    <a:lstStyle/>
                    <a:p>
                      <a:endParaRPr lang="ru-RU" dirty="0"/>
                    </a:p>
                  </a:txBody>
                  <a:tcPr>
                    <a:solidFill>
                      <a:schemeClr val="bg1">
                        <a:lumMod val="75000"/>
                      </a:schemeClr>
                    </a:solidFill>
                  </a:tcPr>
                </a:tc>
                <a:tc>
                  <a:txBody>
                    <a:bodyPr/>
                    <a:lstStyle/>
                    <a:p>
                      <a:pPr algn="ctr"/>
                      <a:r>
                        <a:rPr lang="ru-RU" dirty="0"/>
                        <a:t>0:2</a:t>
                      </a:r>
                    </a:p>
                  </a:txBody>
                  <a:tcPr>
                    <a:solidFill>
                      <a:schemeClr val="bg1">
                        <a:lumMod val="75000"/>
                      </a:schemeClr>
                    </a:solidFill>
                  </a:tcPr>
                </a:tc>
                <a:tc>
                  <a:txBody>
                    <a:bodyPr/>
                    <a:lstStyle/>
                    <a:p>
                      <a:pPr algn="ctr"/>
                      <a:r>
                        <a:rPr lang="en-GB" dirty="0"/>
                        <a:t>47</a:t>
                      </a:r>
                      <a:r>
                        <a:rPr lang="ru-RU" dirty="0"/>
                        <a:t>:50</a:t>
                      </a:r>
                    </a:p>
                  </a:txBody>
                  <a:tcPr>
                    <a:solidFill>
                      <a:schemeClr val="bg1">
                        <a:lumMod val="75000"/>
                      </a:schemeClr>
                    </a:solidFill>
                  </a:tcPr>
                </a:tc>
                <a:tc>
                  <a:txBody>
                    <a:bodyPr/>
                    <a:lstStyle/>
                    <a:p>
                      <a:pPr algn="ctr"/>
                      <a:r>
                        <a:rPr lang="ru-RU" dirty="0"/>
                        <a:t>3</a:t>
                      </a:r>
                    </a:p>
                  </a:txBody>
                  <a:tcPr>
                    <a:solidFill>
                      <a:schemeClr val="bg1">
                        <a:lumMod val="75000"/>
                      </a:schemeClr>
                    </a:solidFill>
                  </a:tcPr>
                </a:tc>
                <a:tc>
                  <a:txBody>
                    <a:bodyPr/>
                    <a:lstStyle/>
                    <a:p>
                      <a:pPr algn="ctr"/>
                      <a:r>
                        <a:rPr lang="ru-RU" dirty="0"/>
                        <a:t>2</a:t>
                      </a:r>
                    </a:p>
                  </a:txBody>
                  <a:tcPr>
                    <a:solidFill>
                      <a:schemeClr val="bg1">
                        <a:lumMod val="75000"/>
                      </a:schemeClr>
                    </a:solidFill>
                  </a:tcPr>
                </a:tc>
                <a:extLst>
                  <a:ext uri="{0D108BD9-81ED-4DB2-BD59-A6C34878D82A}">
                    <a16:rowId xmlns:a16="http://schemas.microsoft.com/office/drawing/2014/main" val="2198984075"/>
                  </a:ext>
                </a:extLst>
              </a:tr>
              <a:tr h="449552">
                <a:tc>
                  <a:txBody>
                    <a:bodyPr/>
                    <a:lstStyle/>
                    <a:p>
                      <a:r>
                        <a:rPr lang="ru-RU" dirty="0"/>
                        <a:t>3</a:t>
                      </a:r>
                    </a:p>
                  </a:txBody>
                  <a:tcPr>
                    <a:solidFill>
                      <a:schemeClr val="bg1">
                        <a:lumMod val="75000"/>
                      </a:schemeClr>
                    </a:solidFill>
                  </a:tcPr>
                </a:tc>
                <a:tc>
                  <a:txBody>
                    <a:bodyPr/>
                    <a:lstStyle/>
                    <a:p>
                      <a:r>
                        <a:rPr lang="en-GB" dirty="0"/>
                        <a:t>VBI</a:t>
                      </a:r>
                      <a:endParaRPr lang="ru-RU" dirty="0"/>
                    </a:p>
                  </a:txBody>
                  <a:tcPr>
                    <a:solidFill>
                      <a:schemeClr val="bg1">
                        <a:lumMod val="75000"/>
                      </a:schemeClr>
                    </a:solidFill>
                  </a:tcPr>
                </a:tc>
                <a:tc>
                  <a:txBody>
                    <a:bodyPr/>
                    <a:lstStyle/>
                    <a:p>
                      <a:pPr algn="ctr"/>
                      <a:r>
                        <a:rPr lang="ru-RU" dirty="0"/>
                        <a:t>0:2</a:t>
                      </a:r>
                    </a:p>
                  </a:txBody>
                  <a:tcPr>
                    <a:solidFill>
                      <a:schemeClr val="bg1">
                        <a:lumMod val="75000"/>
                      </a:schemeClr>
                    </a:solidFill>
                  </a:tcPr>
                </a:tc>
                <a:tc>
                  <a:txBody>
                    <a:bodyPr/>
                    <a:lstStyle/>
                    <a:p>
                      <a:pPr algn="ctr"/>
                      <a:r>
                        <a:rPr lang="ru-RU" dirty="0"/>
                        <a:t>2:0</a:t>
                      </a:r>
                    </a:p>
                  </a:txBody>
                  <a:tcPr>
                    <a:solidFill>
                      <a:schemeClr val="bg1">
                        <a:lumMod val="75000"/>
                      </a:schemeClr>
                    </a:solidFill>
                  </a:tcPr>
                </a:tc>
                <a:tc>
                  <a:txBody>
                    <a:bodyPr/>
                    <a:lstStyle/>
                    <a:p>
                      <a:endParaRPr lang="ru-RU" dirty="0"/>
                    </a:p>
                  </a:txBody>
                  <a:tcPr>
                    <a:solidFill>
                      <a:schemeClr val="bg1">
                        <a:lumMod val="75000"/>
                      </a:schemeClr>
                    </a:solidFill>
                  </a:tcPr>
                </a:tc>
                <a:tc>
                  <a:txBody>
                    <a:bodyPr/>
                    <a:lstStyle/>
                    <a:p>
                      <a:pPr algn="ctr"/>
                      <a:r>
                        <a:rPr lang="ru-RU" dirty="0"/>
                        <a:t>37:60</a:t>
                      </a:r>
                    </a:p>
                  </a:txBody>
                  <a:tcPr>
                    <a:solidFill>
                      <a:schemeClr val="bg1">
                        <a:lumMod val="75000"/>
                      </a:schemeClr>
                    </a:solidFill>
                  </a:tcPr>
                </a:tc>
                <a:tc>
                  <a:txBody>
                    <a:bodyPr/>
                    <a:lstStyle/>
                    <a:p>
                      <a:pPr algn="ctr"/>
                      <a:r>
                        <a:rPr lang="ru-RU" dirty="0"/>
                        <a:t>0</a:t>
                      </a:r>
                    </a:p>
                  </a:txBody>
                  <a:tcPr>
                    <a:solidFill>
                      <a:schemeClr val="bg1">
                        <a:lumMod val="75000"/>
                      </a:schemeClr>
                    </a:solidFill>
                  </a:tcPr>
                </a:tc>
                <a:tc>
                  <a:txBody>
                    <a:bodyPr/>
                    <a:lstStyle/>
                    <a:p>
                      <a:pPr algn="ctr"/>
                      <a:r>
                        <a:rPr lang="ru-RU" dirty="0"/>
                        <a:t>3</a:t>
                      </a:r>
                    </a:p>
                  </a:txBody>
                  <a:tcPr>
                    <a:solidFill>
                      <a:schemeClr val="bg1">
                        <a:lumMod val="75000"/>
                      </a:schemeClr>
                    </a:solidFill>
                  </a:tcPr>
                </a:tc>
                <a:extLst>
                  <a:ext uri="{0D108BD9-81ED-4DB2-BD59-A6C34878D82A}">
                    <a16:rowId xmlns:a16="http://schemas.microsoft.com/office/drawing/2014/main" val="4021765218"/>
                  </a:ext>
                </a:extLst>
              </a:tr>
            </a:tbl>
          </a:graphicData>
        </a:graphic>
      </p:graphicFrame>
      <p:pic>
        <p:nvPicPr>
          <p:cNvPr id="7" name="Рисунок 6">
            <a:extLst>
              <a:ext uri="{FF2B5EF4-FFF2-40B4-BE49-F238E27FC236}">
                <a16:creationId xmlns:a16="http://schemas.microsoft.com/office/drawing/2014/main" id="{B090BDE3-3EC9-4AC3-35BE-648A75D47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4001" y="144729"/>
            <a:ext cx="1743987" cy="541991"/>
          </a:xfrm>
          <a:prstGeom prst="rect">
            <a:avLst/>
          </a:prstGeom>
        </p:spPr>
      </p:pic>
      <p:pic>
        <p:nvPicPr>
          <p:cNvPr id="2" name="Рисунок 1">
            <a:extLst>
              <a:ext uri="{FF2B5EF4-FFF2-40B4-BE49-F238E27FC236}">
                <a16:creationId xmlns:a16="http://schemas.microsoft.com/office/drawing/2014/main" id="{121B366F-727C-A57B-EF4E-705304E83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434" y="3429000"/>
            <a:ext cx="5087041" cy="3389565"/>
          </a:xfrm>
          <a:prstGeom prst="rect">
            <a:avLst/>
          </a:prstGeom>
        </p:spPr>
      </p:pic>
      <p:pic>
        <p:nvPicPr>
          <p:cNvPr id="4" name="Рисунок 3">
            <a:extLst>
              <a:ext uri="{FF2B5EF4-FFF2-40B4-BE49-F238E27FC236}">
                <a16:creationId xmlns:a16="http://schemas.microsoft.com/office/drawing/2014/main" id="{B9E9A18A-C944-1925-B270-FCCA6D541D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428999"/>
            <a:ext cx="5087039" cy="3389564"/>
          </a:xfrm>
          <a:prstGeom prst="rect">
            <a:avLst/>
          </a:prstGeom>
        </p:spPr>
      </p:pic>
    </p:spTree>
    <p:extLst>
      <p:ext uri="{BB962C8B-B14F-4D97-AF65-F5344CB8AC3E}">
        <p14:creationId xmlns:p14="http://schemas.microsoft.com/office/powerpoint/2010/main" val="3970923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D5F46E-370D-3C0C-A097-67CA72CAB48A}"/>
              </a:ext>
            </a:extLst>
          </p:cNvPr>
          <p:cNvSpPr>
            <a:spLocks noGrp="1"/>
          </p:cNvSpPr>
          <p:nvPr>
            <p:ph type="title"/>
          </p:nvPr>
        </p:nvSpPr>
        <p:spPr>
          <a:xfrm>
            <a:off x="3880373" y="757678"/>
            <a:ext cx="5202471" cy="655807"/>
          </a:xfrm>
        </p:spPr>
        <p:txBody>
          <a:bodyPr>
            <a:normAutofit/>
          </a:bodyPr>
          <a:lstStyle/>
          <a:p>
            <a:r>
              <a:rPr lang="ru-RU" sz="3600" dirty="0">
                <a:latin typeface="Times New Roman" panose="02020603050405020304" pitchFamily="18" charset="0"/>
                <a:cs typeface="Times New Roman" panose="02020603050405020304" pitchFamily="18" charset="0"/>
              </a:rPr>
              <a:t>Серебряный </a:t>
            </a:r>
            <a:r>
              <a:rPr lang="en-GB" sz="3600" dirty="0">
                <a:latin typeface="Times New Roman" panose="02020603050405020304" pitchFamily="18" charset="0"/>
                <a:cs typeface="Times New Roman" panose="02020603050405020304" pitchFamily="18" charset="0"/>
              </a:rPr>
              <a:t>Play-off</a:t>
            </a:r>
            <a:endParaRPr lang="ru-RU" sz="3600"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0BA95838-D25A-3063-ED29-59FD95B12C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4006" y="194476"/>
            <a:ext cx="1743987" cy="541991"/>
          </a:xfrm>
          <a:prstGeom prst="rect">
            <a:avLst/>
          </a:prstGeom>
        </p:spPr>
      </p:pic>
      <p:sp>
        <p:nvSpPr>
          <p:cNvPr id="5" name="TextBox 4">
            <a:extLst>
              <a:ext uri="{FF2B5EF4-FFF2-40B4-BE49-F238E27FC236}">
                <a16:creationId xmlns:a16="http://schemas.microsoft.com/office/drawing/2014/main" id="{F31AD27F-771F-1AF3-8587-7FA8F4814920}"/>
              </a:ext>
            </a:extLst>
          </p:cNvPr>
          <p:cNvSpPr txBox="1"/>
          <p:nvPr/>
        </p:nvSpPr>
        <p:spPr>
          <a:xfrm>
            <a:off x="468768" y="1942297"/>
            <a:ext cx="5189647" cy="4247317"/>
          </a:xfrm>
          <a:prstGeom prst="rect">
            <a:avLst/>
          </a:prstGeom>
          <a:noFill/>
        </p:spPr>
        <p:txBody>
          <a:bodyPr wrap="square" rtlCol="0">
            <a:spAutoFit/>
          </a:bodyPr>
          <a:lstStyle/>
          <a:p>
            <a:pPr algn="l"/>
            <a:r>
              <a:rPr lang="ru-RU" b="1" dirty="0">
                <a:latin typeface="Times New Roman" panose="02020603050405020304" pitchFamily="18" charset="0"/>
                <a:cs typeface="Times New Roman" panose="02020603050405020304" pitchFamily="18" charset="0"/>
              </a:rPr>
              <a:t>Четвертьфиналы</a:t>
            </a:r>
            <a:r>
              <a:rPr lang="ru-RU" dirty="0">
                <a:latin typeface="Times New Roman" panose="02020603050405020304" pitchFamily="18" charset="0"/>
                <a:cs typeface="Times New Roman" panose="02020603050405020304" pitchFamily="18" charset="0"/>
              </a:rPr>
              <a:t>:</a:t>
            </a:r>
          </a:p>
          <a:p>
            <a:pPr marL="285750" indent="-285750" algn="l">
              <a:buFontTx/>
              <a:buChar char="-"/>
            </a:pPr>
            <a:r>
              <a:rPr lang="ru-RU" dirty="0">
                <a:latin typeface="Times New Roman" panose="02020603050405020304" pitchFamily="18" charset="0"/>
                <a:cs typeface="Times New Roman" panose="02020603050405020304" pitchFamily="18" charset="0"/>
              </a:rPr>
              <a:t>«ГСК ЮГОРИЯ» - «ПБ АПЕКС» 0:2</a:t>
            </a:r>
          </a:p>
          <a:p>
            <a:pPr marL="285750" indent="-285750" algn="l">
              <a:buFontTx/>
              <a:buChar char="-"/>
            </a:pPr>
            <a:r>
              <a:rPr lang="ru-RU" dirty="0">
                <a:latin typeface="Times New Roman" panose="02020603050405020304" pitchFamily="18" charset="0"/>
                <a:cs typeface="Times New Roman" panose="02020603050405020304" pitchFamily="18" charset="0"/>
              </a:rPr>
              <a:t>«НИИИ» - </a:t>
            </a:r>
            <a:r>
              <a:rPr lang="en-GB" dirty="0">
                <a:latin typeface="Times New Roman" panose="02020603050405020304" pitchFamily="18" charset="0"/>
                <a:cs typeface="Times New Roman" panose="02020603050405020304" pitchFamily="18" charset="0"/>
              </a:rPr>
              <a:t>VBI </a:t>
            </a:r>
            <a:r>
              <a:rPr lang="ru-RU" dirty="0">
                <a:latin typeface="Times New Roman" panose="02020603050405020304" pitchFamily="18" charset="0"/>
                <a:cs typeface="Times New Roman" panose="02020603050405020304" pitchFamily="18" charset="0"/>
              </a:rPr>
              <a:t>2:1</a:t>
            </a:r>
          </a:p>
          <a:p>
            <a:pPr marL="285750" indent="-285750" algn="l">
              <a:buFontTx/>
              <a:buChar char="-"/>
            </a:pPr>
            <a:r>
              <a:rPr lang="ru-RU" dirty="0">
                <a:latin typeface="Times New Roman" panose="02020603050405020304" pitchFamily="18" charset="0"/>
                <a:cs typeface="Times New Roman" panose="02020603050405020304" pitchFamily="18" charset="0"/>
              </a:rPr>
              <a:t>«</a:t>
            </a:r>
            <a:r>
              <a:rPr lang="ru-RU" dirty="0" err="1">
                <a:latin typeface="Times New Roman" panose="02020603050405020304" pitchFamily="18" charset="0"/>
                <a:cs typeface="Times New Roman" panose="02020603050405020304" pitchFamily="18" charset="0"/>
              </a:rPr>
              <a:t>МЕДПЛАНТ</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Дёке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Экстружн</a:t>
            </a:r>
            <a:r>
              <a:rPr lang="ru-RU" dirty="0">
                <a:latin typeface="Times New Roman" panose="02020603050405020304" pitchFamily="18" charset="0"/>
                <a:cs typeface="Times New Roman" panose="02020603050405020304" pitchFamily="18" charset="0"/>
              </a:rPr>
              <a:t>» 0:2</a:t>
            </a:r>
          </a:p>
          <a:p>
            <a:pPr marL="285750" indent="-285750" algn="l">
              <a:buFontTx/>
              <a:buChar char="-"/>
            </a:pPr>
            <a:r>
              <a:rPr lang="ru-RU" dirty="0">
                <a:latin typeface="Times New Roman" panose="02020603050405020304" pitchFamily="18" charset="0"/>
                <a:cs typeface="Times New Roman" panose="02020603050405020304" pitchFamily="18" charset="0"/>
              </a:rPr>
              <a:t>«Черкизово» - «Россети Сибирь» 2:0</a:t>
            </a:r>
          </a:p>
          <a:p>
            <a:pPr algn="l"/>
            <a:endParaRPr lang="ru-RU" dirty="0">
              <a:latin typeface="Times New Roman" panose="02020603050405020304" pitchFamily="18" charset="0"/>
              <a:cs typeface="Times New Roman" panose="02020603050405020304" pitchFamily="18" charset="0"/>
            </a:endParaRPr>
          </a:p>
          <a:p>
            <a:pPr algn="l"/>
            <a:r>
              <a:rPr lang="ru-RU" b="1" dirty="0">
                <a:latin typeface="Times New Roman" panose="02020603050405020304" pitchFamily="18" charset="0"/>
                <a:cs typeface="Times New Roman" panose="02020603050405020304" pitchFamily="18" charset="0"/>
              </a:rPr>
              <a:t>Полуфиналы</a:t>
            </a:r>
            <a:r>
              <a:rPr lang="ru-RU" dirty="0">
                <a:latin typeface="Times New Roman" panose="02020603050405020304" pitchFamily="18" charset="0"/>
                <a:cs typeface="Times New Roman" panose="02020603050405020304" pitchFamily="18" charset="0"/>
              </a:rPr>
              <a:t> </a:t>
            </a:r>
          </a:p>
          <a:p>
            <a:pPr marL="285750" indent="-285750" algn="l">
              <a:buFontTx/>
              <a:buChar char="-"/>
            </a:pPr>
            <a:r>
              <a:rPr lang="ru-RU" dirty="0">
                <a:latin typeface="Times New Roman" panose="02020603050405020304" pitchFamily="18" charset="0"/>
                <a:cs typeface="Times New Roman" panose="02020603050405020304" pitchFamily="18" charset="0"/>
              </a:rPr>
              <a:t>«ПБ АПЕКС» - «НИИИ» 0:2</a:t>
            </a:r>
          </a:p>
          <a:p>
            <a:pPr marL="285750" indent="-285750" algn="l">
              <a:buFontTx/>
              <a:buChar char="-"/>
            </a:pPr>
            <a:r>
              <a:rPr lang="ru-RU" dirty="0">
                <a:latin typeface="Times New Roman" panose="02020603050405020304" pitchFamily="18" charset="0"/>
                <a:cs typeface="Times New Roman" panose="02020603050405020304" pitchFamily="18" charset="0"/>
              </a:rPr>
              <a:t>«</a:t>
            </a:r>
            <a:r>
              <a:rPr lang="ru-RU" dirty="0" err="1">
                <a:latin typeface="Times New Roman" panose="02020603050405020304" pitchFamily="18" charset="0"/>
                <a:cs typeface="Times New Roman" panose="02020603050405020304" pitchFamily="18" charset="0"/>
              </a:rPr>
              <a:t>Дёке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Экстружн</a:t>
            </a:r>
            <a:r>
              <a:rPr lang="ru-RU" dirty="0">
                <a:latin typeface="Times New Roman" panose="02020603050405020304" pitchFamily="18" charset="0"/>
                <a:cs typeface="Times New Roman" panose="02020603050405020304" pitchFamily="18" charset="0"/>
              </a:rPr>
              <a:t>» - «Черкизово» 2:0</a:t>
            </a:r>
          </a:p>
          <a:p>
            <a:pPr algn="l"/>
            <a:endParaRPr lang="ru-RU" dirty="0">
              <a:latin typeface="Times New Roman" panose="02020603050405020304" pitchFamily="18" charset="0"/>
              <a:cs typeface="Times New Roman" panose="02020603050405020304" pitchFamily="18" charset="0"/>
            </a:endParaRPr>
          </a:p>
          <a:p>
            <a:pPr algn="l"/>
            <a:r>
              <a:rPr lang="ru-RU" b="1" dirty="0">
                <a:latin typeface="Times New Roman" panose="02020603050405020304" pitchFamily="18" charset="0"/>
                <a:cs typeface="Times New Roman" panose="02020603050405020304" pitchFamily="18" charset="0"/>
              </a:rPr>
              <a:t>Финал за 1 место </a:t>
            </a:r>
          </a:p>
          <a:p>
            <a:pPr algn="l"/>
            <a:r>
              <a:rPr lang="ru-RU" dirty="0">
                <a:latin typeface="Times New Roman" panose="02020603050405020304" pitchFamily="18" charset="0"/>
                <a:cs typeface="Times New Roman" panose="02020603050405020304" pitchFamily="18" charset="0"/>
              </a:rPr>
              <a:t>«НИИИ» - «</a:t>
            </a:r>
            <a:r>
              <a:rPr lang="ru-RU" dirty="0" err="1">
                <a:latin typeface="Times New Roman" panose="02020603050405020304" pitchFamily="18" charset="0"/>
                <a:cs typeface="Times New Roman" panose="02020603050405020304" pitchFamily="18" charset="0"/>
              </a:rPr>
              <a:t>Дёке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Экстружн</a:t>
            </a:r>
            <a:r>
              <a:rPr lang="ru-RU" dirty="0">
                <a:latin typeface="Times New Roman" panose="02020603050405020304" pitchFamily="18" charset="0"/>
                <a:cs typeface="Times New Roman" panose="02020603050405020304" pitchFamily="18" charset="0"/>
              </a:rPr>
              <a:t>» 2:0</a:t>
            </a:r>
          </a:p>
          <a:p>
            <a:pPr algn="l"/>
            <a:endParaRPr lang="ru-RU" dirty="0">
              <a:latin typeface="Times New Roman" panose="02020603050405020304" pitchFamily="18" charset="0"/>
              <a:cs typeface="Times New Roman" panose="02020603050405020304" pitchFamily="18" charset="0"/>
            </a:endParaRPr>
          </a:p>
          <a:p>
            <a:pPr algn="l"/>
            <a:r>
              <a:rPr lang="ru-RU" b="1" dirty="0">
                <a:latin typeface="Times New Roman" panose="02020603050405020304" pitchFamily="18" charset="0"/>
                <a:cs typeface="Times New Roman" panose="02020603050405020304" pitchFamily="18" charset="0"/>
              </a:rPr>
              <a:t>Финал за 3 место </a:t>
            </a:r>
          </a:p>
          <a:p>
            <a:pPr algn="l"/>
            <a:r>
              <a:rPr lang="ru-RU" dirty="0">
                <a:latin typeface="Times New Roman" panose="02020603050405020304" pitchFamily="18" charset="0"/>
                <a:cs typeface="Times New Roman" panose="02020603050405020304" pitchFamily="18" charset="0"/>
              </a:rPr>
              <a:t>«ПБ АПЕКС» - «Черкизово» 1:2 </a:t>
            </a:r>
          </a:p>
        </p:txBody>
      </p:sp>
      <p:pic>
        <p:nvPicPr>
          <p:cNvPr id="6" name="Рисунок 5">
            <a:extLst>
              <a:ext uri="{FF2B5EF4-FFF2-40B4-BE49-F238E27FC236}">
                <a16:creationId xmlns:a16="http://schemas.microsoft.com/office/drawing/2014/main" id="{24D45005-ED93-60BD-CFE3-94D5EAA61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8620" y="1942297"/>
            <a:ext cx="3406925" cy="2270080"/>
          </a:xfrm>
          <a:prstGeom prst="rect">
            <a:avLst/>
          </a:prstGeom>
        </p:spPr>
      </p:pic>
      <p:pic>
        <p:nvPicPr>
          <p:cNvPr id="8" name="Рисунок 7">
            <a:extLst>
              <a:ext uri="{FF2B5EF4-FFF2-40B4-BE49-F238E27FC236}">
                <a16:creationId xmlns:a16="http://schemas.microsoft.com/office/drawing/2014/main" id="{19FCBDCF-16B1-E9F2-00FA-D25381638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547" y="1942295"/>
            <a:ext cx="3406925" cy="2270081"/>
          </a:xfrm>
          <a:prstGeom prst="rect">
            <a:avLst/>
          </a:prstGeom>
        </p:spPr>
      </p:pic>
      <p:pic>
        <p:nvPicPr>
          <p:cNvPr id="9" name="Рисунок 8">
            <a:extLst>
              <a:ext uri="{FF2B5EF4-FFF2-40B4-BE49-F238E27FC236}">
                <a16:creationId xmlns:a16="http://schemas.microsoft.com/office/drawing/2014/main" id="{79819505-34D4-6CB1-6672-AF7592A50F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8620" y="4448345"/>
            <a:ext cx="3406925" cy="2270081"/>
          </a:xfrm>
          <a:prstGeom prst="rect">
            <a:avLst/>
          </a:prstGeom>
        </p:spPr>
      </p:pic>
      <p:pic>
        <p:nvPicPr>
          <p:cNvPr id="10" name="Рисунок 9">
            <a:extLst>
              <a:ext uri="{FF2B5EF4-FFF2-40B4-BE49-F238E27FC236}">
                <a16:creationId xmlns:a16="http://schemas.microsoft.com/office/drawing/2014/main" id="{5C0944AC-2A76-30B1-FEB0-F6BB176AC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48547" y="4448346"/>
            <a:ext cx="3406925" cy="2270080"/>
          </a:xfrm>
          <a:prstGeom prst="rect">
            <a:avLst/>
          </a:prstGeom>
        </p:spPr>
      </p:pic>
    </p:spTree>
    <p:extLst>
      <p:ext uri="{BB962C8B-B14F-4D97-AF65-F5344CB8AC3E}">
        <p14:creationId xmlns:p14="http://schemas.microsoft.com/office/powerpoint/2010/main" val="3348315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2AE2F0-5091-8756-3AF8-31C184B669A2}"/>
              </a:ext>
            </a:extLst>
          </p:cNvPr>
          <p:cNvSpPr>
            <a:spLocks noGrp="1"/>
          </p:cNvSpPr>
          <p:nvPr>
            <p:ph type="title"/>
          </p:nvPr>
        </p:nvSpPr>
        <p:spPr>
          <a:xfrm>
            <a:off x="3905933" y="662190"/>
            <a:ext cx="4380117" cy="930024"/>
          </a:xfrm>
        </p:spPr>
        <p:txBody>
          <a:bodyPr/>
          <a:lstStyle/>
          <a:p>
            <a:r>
              <a:rPr lang="ru-RU" dirty="0">
                <a:latin typeface="Times New Roman" panose="02020603050405020304" pitchFamily="18" charset="0"/>
                <a:cs typeface="Times New Roman" panose="02020603050405020304" pitchFamily="18" charset="0"/>
              </a:rPr>
              <a:t>Золотой </a:t>
            </a:r>
            <a:r>
              <a:rPr lang="en-GB" dirty="0">
                <a:latin typeface="Times New Roman" panose="02020603050405020304" pitchFamily="18" charset="0"/>
                <a:cs typeface="Times New Roman" panose="02020603050405020304" pitchFamily="18" charset="0"/>
              </a:rPr>
              <a:t>Play-off</a:t>
            </a:r>
            <a:endParaRPr lang="ru-RU"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AB6E4499-6BA1-4FC2-0049-D61ED159F418}"/>
              </a:ext>
            </a:extLst>
          </p:cNvPr>
          <p:cNvSpPr>
            <a:spLocks noGrp="1"/>
          </p:cNvSpPr>
          <p:nvPr>
            <p:ph idx="1"/>
          </p:nvPr>
        </p:nvSpPr>
        <p:spPr>
          <a:xfrm>
            <a:off x="1384709" y="1519127"/>
            <a:ext cx="9422582" cy="1204771"/>
          </a:xfrm>
        </p:spPr>
        <p:txBody>
          <a:bodyPr>
            <a:normAutofit/>
          </a:bodyPr>
          <a:lstStyle/>
          <a:p>
            <a:pPr marL="0" indent="0" algn="ctr">
              <a:buNone/>
            </a:pPr>
            <a:r>
              <a:rPr lang="ru-RU" sz="2000" dirty="0">
                <a:latin typeface="Times New Roman" panose="02020603050405020304" pitchFamily="18" charset="0"/>
                <a:cs typeface="Times New Roman" panose="02020603050405020304" pitchFamily="18" charset="0"/>
              </a:rPr>
              <a:t>В золотой </a:t>
            </a:r>
            <a:r>
              <a:rPr lang="en-GB" sz="2000" dirty="0">
                <a:latin typeface="Times New Roman" panose="02020603050405020304" pitchFamily="18" charset="0"/>
                <a:cs typeface="Times New Roman" panose="02020603050405020304" pitchFamily="18" charset="0"/>
              </a:rPr>
              <a:t>play-off </a:t>
            </a:r>
            <a:r>
              <a:rPr lang="ru-RU" sz="2000" dirty="0">
                <a:latin typeface="Times New Roman" panose="02020603050405020304" pitchFamily="18" charset="0"/>
                <a:cs typeface="Times New Roman" panose="02020603050405020304" pitchFamily="18" charset="0"/>
              </a:rPr>
              <a:t>вышли команды: «Газпром </a:t>
            </a:r>
            <a:r>
              <a:rPr lang="ru-RU" sz="2000" dirty="0" err="1">
                <a:latin typeface="Times New Roman" panose="02020603050405020304" pitchFamily="18" charset="0"/>
                <a:cs typeface="Times New Roman" panose="02020603050405020304" pitchFamily="18" charset="0"/>
              </a:rPr>
              <a:t>Информ</a:t>
            </a:r>
            <a:r>
              <a:rPr lang="ru-RU" sz="2000" dirty="0">
                <a:latin typeface="Times New Roman" panose="02020603050405020304" pitchFamily="18" charset="0"/>
                <a:cs typeface="Times New Roman" panose="02020603050405020304" pitchFamily="18" charset="0"/>
              </a:rPr>
              <a:t>», «ВДНХ», «</a:t>
            </a:r>
            <a:r>
              <a:rPr lang="ru-RU" sz="2000" dirty="0" err="1">
                <a:latin typeface="Times New Roman" panose="02020603050405020304" pitchFamily="18" charset="0"/>
                <a:cs typeface="Times New Roman" panose="02020603050405020304" pitchFamily="18" charset="0"/>
              </a:rPr>
              <a:t>Энергострой</a:t>
            </a:r>
            <a:r>
              <a:rPr lang="ru-RU" sz="2000" dirty="0">
                <a:latin typeface="Times New Roman" panose="02020603050405020304" pitchFamily="18" charset="0"/>
                <a:cs typeface="Times New Roman" panose="02020603050405020304" pitchFamily="18" charset="0"/>
              </a:rPr>
              <a:t>» и «АЗ УРАЛ»</a:t>
            </a:r>
          </a:p>
        </p:txBody>
      </p:sp>
      <p:sp>
        <p:nvSpPr>
          <p:cNvPr id="5" name="TextBox 4">
            <a:extLst>
              <a:ext uri="{FF2B5EF4-FFF2-40B4-BE49-F238E27FC236}">
                <a16:creationId xmlns:a16="http://schemas.microsoft.com/office/drawing/2014/main" id="{39B00CA1-7B87-3B7D-E279-7A1FBFB3B640}"/>
              </a:ext>
            </a:extLst>
          </p:cNvPr>
          <p:cNvSpPr txBox="1"/>
          <p:nvPr/>
        </p:nvSpPr>
        <p:spPr>
          <a:xfrm>
            <a:off x="517782" y="3175864"/>
            <a:ext cx="5203504" cy="3139321"/>
          </a:xfrm>
          <a:prstGeom prst="rect">
            <a:avLst/>
          </a:prstGeom>
          <a:noFill/>
        </p:spPr>
        <p:txBody>
          <a:bodyPr wrap="square" rtlCol="0">
            <a:spAutoFit/>
          </a:bodyPr>
          <a:lstStyle/>
          <a:p>
            <a:pPr algn="l"/>
            <a:r>
              <a:rPr lang="ru-RU" b="1" dirty="0">
                <a:latin typeface="Times New Roman" panose="02020603050405020304" pitchFamily="18" charset="0"/>
                <a:cs typeface="Times New Roman" panose="02020603050405020304" pitchFamily="18" charset="0"/>
              </a:rPr>
              <a:t>Полуфинал 1 </a:t>
            </a:r>
          </a:p>
          <a:p>
            <a:pPr algn="l"/>
            <a:r>
              <a:rPr lang="ru-RU" dirty="0">
                <a:latin typeface="Times New Roman" panose="02020603050405020304" pitchFamily="18" charset="0"/>
                <a:cs typeface="Times New Roman" panose="02020603050405020304" pitchFamily="18" charset="0"/>
              </a:rPr>
              <a:t>«Газпром </a:t>
            </a:r>
            <a:r>
              <a:rPr lang="ru-RU" dirty="0" err="1">
                <a:latin typeface="Times New Roman" panose="02020603050405020304" pitchFamily="18" charset="0"/>
                <a:cs typeface="Times New Roman" panose="02020603050405020304" pitchFamily="18" charset="0"/>
              </a:rPr>
              <a:t>Информ</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ЭНЕРГОСТРОЙ</a:t>
            </a:r>
            <a:r>
              <a:rPr lang="ru-RU" dirty="0">
                <a:latin typeface="Times New Roman" panose="02020603050405020304" pitchFamily="18" charset="0"/>
                <a:cs typeface="Times New Roman" panose="02020603050405020304" pitchFamily="18" charset="0"/>
              </a:rPr>
              <a:t>» 1:2 </a:t>
            </a:r>
          </a:p>
          <a:p>
            <a:pPr algn="l"/>
            <a:endParaRPr lang="ru-RU" dirty="0">
              <a:latin typeface="Times New Roman" panose="02020603050405020304" pitchFamily="18" charset="0"/>
              <a:cs typeface="Times New Roman" panose="02020603050405020304" pitchFamily="18" charset="0"/>
            </a:endParaRPr>
          </a:p>
          <a:p>
            <a:pPr algn="l"/>
            <a:r>
              <a:rPr lang="ru-RU" b="1" dirty="0">
                <a:latin typeface="Times New Roman" panose="02020603050405020304" pitchFamily="18" charset="0"/>
                <a:cs typeface="Times New Roman" panose="02020603050405020304" pitchFamily="18" charset="0"/>
              </a:rPr>
              <a:t>Полуфинал 2 </a:t>
            </a:r>
          </a:p>
          <a:p>
            <a:pPr algn="l"/>
            <a:r>
              <a:rPr lang="ru-RU" dirty="0">
                <a:latin typeface="Times New Roman" panose="02020603050405020304" pitchFamily="18" charset="0"/>
                <a:cs typeface="Times New Roman" panose="02020603050405020304" pitchFamily="18" charset="0"/>
              </a:rPr>
              <a:t>«ВДНХ» — «АЗ УРАЛ» 1:2 </a:t>
            </a:r>
          </a:p>
          <a:p>
            <a:pPr algn="l"/>
            <a:endParaRPr lang="ru-RU" dirty="0">
              <a:latin typeface="Times New Roman" panose="02020603050405020304" pitchFamily="18" charset="0"/>
              <a:cs typeface="Times New Roman" panose="02020603050405020304" pitchFamily="18" charset="0"/>
            </a:endParaRPr>
          </a:p>
          <a:p>
            <a:pPr algn="l"/>
            <a:r>
              <a:rPr lang="ru-RU" b="1" dirty="0">
                <a:solidFill>
                  <a:srgbClr val="C00000"/>
                </a:solidFill>
                <a:latin typeface="Times New Roman" panose="02020603050405020304" pitchFamily="18" charset="0"/>
                <a:cs typeface="Times New Roman" panose="02020603050405020304" pitchFamily="18" charset="0"/>
              </a:rPr>
              <a:t>Финал за 3 место </a:t>
            </a:r>
          </a:p>
          <a:p>
            <a:pPr algn="l"/>
            <a:r>
              <a:rPr lang="ru-RU" dirty="0">
                <a:latin typeface="Times New Roman" panose="02020603050405020304" pitchFamily="18" charset="0"/>
                <a:cs typeface="Times New Roman" panose="02020603050405020304" pitchFamily="18" charset="0"/>
              </a:rPr>
              <a:t>«Газпром </a:t>
            </a:r>
            <a:r>
              <a:rPr lang="ru-RU" dirty="0" err="1">
                <a:latin typeface="Times New Roman" panose="02020603050405020304" pitchFamily="18" charset="0"/>
                <a:cs typeface="Times New Roman" panose="02020603050405020304" pitchFamily="18" charset="0"/>
              </a:rPr>
              <a:t>Информ</a:t>
            </a:r>
            <a:r>
              <a:rPr lang="ru-RU" dirty="0">
                <a:latin typeface="Times New Roman" panose="02020603050405020304" pitchFamily="18" charset="0"/>
                <a:cs typeface="Times New Roman" panose="02020603050405020304" pitchFamily="18" charset="0"/>
              </a:rPr>
              <a:t>» — «ВДНХ» 2:1</a:t>
            </a:r>
          </a:p>
          <a:p>
            <a:pPr algn="l"/>
            <a:endParaRPr lang="ru-RU" dirty="0">
              <a:solidFill>
                <a:srgbClr val="C00000"/>
              </a:solidFill>
              <a:latin typeface="Times New Roman" panose="02020603050405020304" pitchFamily="18" charset="0"/>
              <a:cs typeface="Times New Roman" panose="02020603050405020304" pitchFamily="18" charset="0"/>
            </a:endParaRPr>
          </a:p>
          <a:p>
            <a:pPr algn="l"/>
            <a:r>
              <a:rPr lang="ru-RU" b="1" dirty="0">
                <a:solidFill>
                  <a:srgbClr val="C00000"/>
                </a:solidFill>
                <a:latin typeface="Times New Roman" panose="02020603050405020304" pitchFamily="18" charset="0"/>
                <a:cs typeface="Times New Roman" panose="02020603050405020304" pitchFamily="18" charset="0"/>
              </a:rPr>
              <a:t>Финал за 1 место </a:t>
            </a:r>
          </a:p>
          <a:p>
            <a:pPr algn="l"/>
            <a:r>
              <a:rPr lang="ru-RU" dirty="0">
                <a:latin typeface="Times New Roman" panose="02020603050405020304" pitchFamily="18" charset="0"/>
                <a:cs typeface="Times New Roman" panose="02020603050405020304" pitchFamily="18" charset="0"/>
              </a:rPr>
              <a:t>«</a:t>
            </a:r>
            <a:r>
              <a:rPr lang="ru-RU" dirty="0" err="1">
                <a:latin typeface="Times New Roman" panose="02020603050405020304" pitchFamily="18" charset="0"/>
                <a:cs typeface="Times New Roman" panose="02020603050405020304" pitchFamily="18" charset="0"/>
              </a:rPr>
              <a:t>Энергострой</a:t>
            </a:r>
            <a:r>
              <a:rPr lang="ru-RU" dirty="0">
                <a:latin typeface="Times New Roman" panose="02020603050405020304" pitchFamily="18" charset="0"/>
                <a:cs typeface="Times New Roman" panose="02020603050405020304" pitchFamily="18" charset="0"/>
              </a:rPr>
              <a:t>» — «АЗ Урал» 2:0</a:t>
            </a:r>
          </a:p>
        </p:txBody>
      </p:sp>
      <p:pic>
        <p:nvPicPr>
          <p:cNvPr id="7" name="Рисунок 6">
            <a:extLst>
              <a:ext uri="{FF2B5EF4-FFF2-40B4-BE49-F238E27FC236}">
                <a16:creationId xmlns:a16="http://schemas.microsoft.com/office/drawing/2014/main" id="{C0AB6C03-0A7B-31B1-1515-E51EFA901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3999" y="90849"/>
            <a:ext cx="1743987" cy="541991"/>
          </a:xfrm>
          <a:prstGeom prst="rect">
            <a:avLst/>
          </a:prstGeom>
        </p:spPr>
      </p:pic>
      <p:pic>
        <p:nvPicPr>
          <p:cNvPr id="6" name="Рисунок 5">
            <a:extLst>
              <a:ext uri="{FF2B5EF4-FFF2-40B4-BE49-F238E27FC236}">
                <a16:creationId xmlns:a16="http://schemas.microsoft.com/office/drawing/2014/main" id="{0737601A-37DD-5C93-C29B-E1A822E90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1286" y="2449151"/>
            <a:ext cx="2997201" cy="1997076"/>
          </a:xfrm>
          <a:prstGeom prst="rect">
            <a:avLst/>
          </a:prstGeom>
        </p:spPr>
      </p:pic>
      <p:pic>
        <p:nvPicPr>
          <p:cNvPr id="8" name="Рисунок 7">
            <a:extLst>
              <a:ext uri="{FF2B5EF4-FFF2-40B4-BE49-F238E27FC236}">
                <a16:creationId xmlns:a16="http://schemas.microsoft.com/office/drawing/2014/main" id="{0549E3EE-B65E-CAD4-239E-E6C5688D19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0459" y="2449151"/>
            <a:ext cx="2997201" cy="1997076"/>
          </a:xfrm>
          <a:prstGeom prst="rect">
            <a:avLst/>
          </a:prstGeom>
        </p:spPr>
      </p:pic>
      <p:pic>
        <p:nvPicPr>
          <p:cNvPr id="11" name="Рисунок 10">
            <a:extLst>
              <a:ext uri="{FF2B5EF4-FFF2-40B4-BE49-F238E27FC236}">
                <a16:creationId xmlns:a16="http://schemas.microsoft.com/office/drawing/2014/main" id="{8494BD7A-8249-0C64-C22E-F572122A00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1286" y="4633995"/>
            <a:ext cx="2997201" cy="1997076"/>
          </a:xfrm>
          <a:prstGeom prst="rect">
            <a:avLst/>
          </a:prstGeom>
        </p:spPr>
      </p:pic>
      <p:pic>
        <p:nvPicPr>
          <p:cNvPr id="12" name="Рисунок 11">
            <a:extLst>
              <a:ext uri="{FF2B5EF4-FFF2-40B4-BE49-F238E27FC236}">
                <a16:creationId xmlns:a16="http://schemas.microsoft.com/office/drawing/2014/main" id="{28776CCE-3FED-18F8-A912-F43286A3CD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0459" y="4633995"/>
            <a:ext cx="3011156" cy="2006374"/>
          </a:xfrm>
          <a:prstGeom prst="rect">
            <a:avLst/>
          </a:prstGeom>
        </p:spPr>
      </p:pic>
    </p:spTree>
    <p:extLst>
      <p:ext uri="{BB962C8B-B14F-4D97-AF65-F5344CB8AC3E}">
        <p14:creationId xmlns:p14="http://schemas.microsoft.com/office/powerpoint/2010/main" val="1213197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A036AF-2821-2B0F-601F-5D2EF726E17B}"/>
              </a:ext>
            </a:extLst>
          </p:cNvPr>
          <p:cNvSpPr>
            <a:spLocks noGrp="1"/>
          </p:cNvSpPr>
          <p:nvPr>
            <p:ph type="title"/>
          </p:nvPr>
        </p:nvSpPr>
        <p:spPr>
          <a:xfrm>
            <a:off x="2292665" y="438596"/>
            <a:ext cx="8366156" cy="1325563"/>
          </a:xfrm>
        </p:spPr>
        <p:txBody>
          <a:bodyPr>
            <a:normAutofit/>
          </a:bodyPr>
          <a:lstStyle/>
          <a:p>
            <a:r>
              <a:rPr lang="ru-RU" sz="2000" b="1" dirty="0">
                <a:latin typeface="Times New Roman" panose="02020603050405020304" pitchFamily="18" charset="0"/>
                <a:cs typeface="Times New Roman" panose="02020603050405020304" pitchFamily="18" charset="0"/>
              </a:rPr>
              <a:t>Призовые места среди команд распределились следующим образом:</a:t>
            </a:r>
          </a:p>
        </p:txBody>
      </p:sp>
      <p:sp>
        <p:nvSpPr>
          <p:cNvPr id="3" name="Объект 2">
            <a:extLst>
              <a:ext uri="{FF2B5EF4-FFF2-40B4-BE49-F238E27FC236}">
                <a16:creationId xmlns:a16="http://schemas.microsoft.com/office/drawing/2014/main" id="{5468D2BE-6773-C694-37CB-B9F627C5BA71}"/>
              </a:ext>
            </a:extLst>
          </p:cNvPr>
          <p:cNvSpPr>
            <a:spLocks noGrp="1"/>
          </p:cNvSpPr>
          <p:nvPr>
            <p:ph idx="1"/>
          </p:nvPr>
        </p:nvSpPr>
        <p:spPr>
          <a:xfrm>
            <a:off x="789117" y="1374357"/>
            <a:ext cx="5408691" cy="3574605"/>
          </a:xfrm>
        </p:spPr>
        <p:txBody>
          <a:bodyPr/>
          <a:lstStyle/>
          <a:p>
            <a:pPr marL="0" indent="0">
              <a:buNone/>
            </a:pPr>
            <a:r>
              <a:rPr lang="ru-RU" sz="2100" b="1" dirty="0">
                <a:latin typeface="Times New Roman" panose="02020603050405020304" pitchFamily="18" charset="0"/>
                <a:cs typeface="Times New Roman" panose="02020603050405020304" pitchFamily="18" charset="0"/>
              </a:rPr>
              <a:t>Золотой </a:t>
            </a:r>
            <a:r>
              <a:rPr lang="en-GB" sz="2100" b="1" dirty="0">
                <a:latin typeface="Times New Roman" panose="02020603050405020304" pitchFamily="18" charset="0"/>
                <a:cs typeface="Times New Roman" panose="02020603050405020304" pitchFamily="18" charset="0"/>
              </a:rPr>
              <a:t>play-off</a:t>
            </a:r>
            <a:endParaRPr lang="ru-RU" sz="2100" b="1" dirty="0">
              <a:latin typeface="Times New Roman" panose="02020603050405020304" pitchFamily="18" charset="0"/>
              <a:cs typeface="Times New Roman" panose="02020603050405020304" pitchFamily="18" charset="0"/>
            </a:endParaRPr>
          </a:p>
          <a:p>
            <a:pPr marL="0" indent="0">
              <a:buNone/>
            </a:pPr>
            <a:r>
              <a:rPr lang="ru-RU" sz="2100" dirty="0">
                <a:latin typeface="Times New Roman" panose="02020603050405020304" pitchFamily="18" charset="0"/>
                <a:cs typeface="Times New Roman" panose="02020603050405020304" pitchFamily="18" charset="0"/>
              </a:rPr>
              <a:t>1-е место —</a:t>
            </a:r>
            <a:r>
              <a:rPr lang="en-GB" sz="2100" dirty="0">
                <a:latin typeface="Times New Roman" panose="02020603050405020304" pitchFamily="18" charset="0"/>
                <a:cs typeface="Times New Roman" panose="02020603050405020304" pitchFamily="18" charset="0"/>
              </a:rPr>
              <a:t> </a:t>
            </a:r>
            <a:r>
              <a:rPr lang="ru-RU" sz="2100" dirty="0">
                <a:latin typeface="Times New Roman" panose="02020603050405020304" pitchFamily="18" charset="0"/>
                <a:cs typeface="Times New Roman" panose="02020603050405020304" pitchFamily="18" charset="0"/>
              </a:rPr>
              <a:t>«</a:t>
            </a:r>
            <a:r>
              <a:rPr lang="ru-RU" sz="2100" dirty="0" err="1">
                <a:latin typeface="Times New Roman" panose="02020603050405020304" pitchFamily="18" charset="0"/>
                <a:cs typeface="Times New Roman" panose="02020603050405020304" pitchFamily="18" charset="0"/>
              </a:rPr>
              <a:t>Энергострой</a:t>
            </a:r>
            <a:r>
              <a:rPr lang="ru-RU" sz="2100" dirty="0">
                <a:latin typeface="Times New Roman" panose="02020603050405020304" pitchFamily="18" charset="0"/>
                <a:cs typeface="Times New Roman" panose="02020603050405020304" pitchFamily="18" charset="0"/>
              </a:rPr>
              <a:t>»</a:t>
            </a:r>
          </a:p>
          <a:p>
            <a:pPr marL="0" indent="0">
              <a:buNone/>
            </a:pPr>
            <a:r>
              <a:rPr lang="ru-RU" sz="2100" dirty="0">
                <a:latin typeface="Times New Roman" panose="02020603050405020304" pitchFamily="18" charset="0"/>
                <a:cs typeface="Times New Roman" panose="02020603050405020304" pitchFamily="18" charset="0"/>
              </a:rPr>
              <a:t>2-е место — «АЗ УРАЛ»</a:t>
            </a:r>
          </a:p>
          <a:p>
            <a:pPr marL="0" indent="0">
              <a:buNone/>
            </a:pPr>
            <a:r>
              <a:rPr lang="ru-RU" sz="2100" dirty="0">
                <a:latin typeface="Times New Roman" panose="02020603050405020304" pitchFamily="18" charset="0"/>
                <a:cs typeface="Times New Roman" panose="02020603050405020304" pitchFamily="18" charset="0"/>
              </a:rPr>
              <a:t>3-е место — «Газпром </a:t>
            </a:r>
            <a:r>
              <a:rPr lang="ru-RU" sz="2100" dirty="0" err="1">
                <a:latin typeface="Times New Roman" panose="02020603050405020304" pitchFamily="18" charset="0"/>
                <a:cs typeface="Times New Roman" panose="02020603050405020304" pitchFamily="18" charset="0"/>
              </a:rPr>
              <a:t>Информ</a:t>
            </a:r>
            <a:r>
              <a:rPr lang="ru-RU" sz="2100" dirty="0">
                <a:latin typeface="Times New Roman" panose="02020603050405020304" pitchFamily="18" charset="0"/>
                <a:cs typeface="Times New Roman" panose="02020603050405020304" pitchFamily="18" charset="0"/>
              </a:rPr>
              <a:t>»</a:t>
            </a:r>
          </a:p>
          <a:p>
            <a:pPr marL="0" indent="0">
              <a:buNone/>
            </a:pPr>
            <a:r>
              <a:rPr lang="ru-RU" sz="2100" dirty="0">
                <a:latin typeface="Times New Roman" panose="02020603050405020304" pitchFamily="18" charset="0"/>
                <a:cs typeface="Times New Roman" panose="02020603050405020304" pitchFamily="18" charset="0"/>
              </a:rPr>
              <a:t>4-е место — «ВДНХ»</a:t>
            </a:r>
          </a:p>
          <a:p>
            <a:pPr marL="0" indent="0">
              <a:buNone/>
            </a:pPr>
            <a:endParaRPr lang="ru-RU"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C3199BC-B53A-32F8-0C7E-A3E07C6E5FC0}"/>
              </a:ext>
            </a:extLst>
          </p:cNvPr>
          <p:cNvSpPr txBox="1"/>
          <p:nvPr/>
        </p:nvSpPr>
        <p:spPr>
          <a:xfrm>
            <a:off x="6967993" y="1374357"/>
            <a:ext cx="4636380" cy="1708160"/>
          </a:xfrm>
          <a:prstGeom prst="rect">
            <a:avLst/>
          </a:prstGeom>
          <a:noFill/>
        </p:spPr>
        <p:txBody>
          <a:bodyPr wrap="square" rtlCol="0">
            <a:spAutoFit/>
          </a:bodyPr>
          <a:lstStyle/>
          <a:p>
            <a:pPr algn="l"/>
            <a:r>
              <a:rPr lang="ru-RU" sz="2100" b="1" dirty="0">
                <a:latin typeface="Times New Roman" panose="02020603050405020304" pitchFamily="18" charset="0"/>
                <a:cs typeface="Times New Roman" panose="02020603050405020304" pitchFamily="18" charset="0"/>
              </a:rPr>
              <a:t>Серебряный </a:t>
            </a:r>
            <a:r>
              <a:rPr lang="en-GB" sz="2100" b="1" dirty="0">
                <a:latin typeface="Times New Roman" panose="02020603050405020304" pitchFamily="18" charset="0"/>
                <a:cs typeface="Times New Roman" panose="02020603050405020304" pitchFamily="18" charset="0"/>
              </a:rPr>
              <a:t>play-off</a:t>
            </a:r>
          </a:p>
          <a:p>
            <a:pPr algn="l"/>
            <a:r>
              <a:rPr lang="en-GB" sz="2100" dirty="0">
                <a:latin typeface="Times New Roman" panose="02020603050405020304" pitchFamily="18" charset="0"/>
                <a:cs typeface="Times New Roman" panose="02020603050405020304" pitchFamily="18" charset="0"/>
              </a:rPr>
              <a:t>1-</a:t>
            </a:r>
            <a:r>
              <a:rPr lang="ru-RU" sz="2100" dirty="0">
                <a:latin typeface="Times New Roman" panose="02020603050405020304" pitchFamily="18" charset="0"/>
                <a:cs typeface="Times New Roman" panose="02020603050405020304" pitchFamily="18" charset="0"/>
              </a:rPr>
              <a:t>е место — «НИИИ»</a:t>
            </a:r>
          </a:p>
          <a:p>
            <a:pPr algn="l"/>
            <a:r>
              <a:rPr lang="ru-RU" sz="2100" dirty="0">
                <a:latin typeface="Times New Roman" panose="02020603050405020304" pitchFamily="18" charset="0"/>
                <a:cs typeface="Times New Roman" panose="02020603050405020304" pitchFamily="18" charset="0"/>
              </a:rPr>
              <a:t>2-е место — «</a:t>
            </a:r>
            <a:r>
              <a:rPr lang="ru-RU" sz="2100" dirty="0" err="1">
                <a:latin typeface="Times New Roman" panose="02020603050405020304" pitchFamily="18" charset="0"/>
                <a:cs typeface="Times New Roman" panose="02020603050405020304" pitchFamily="18" charset="0"/>
              </a:rPr>
              <a:t>Дёке</a:t>
            </a:r>
            <a:r>
              <a:rPr lang="ru-RU" sz="21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Экстружн</a:t>
            </a:r>
            <a:r>
              <a:rPr lang="ru-RU" sz="2000" dirty="0">
                <a:latin typeface="Times New Roman" panose="02020603050405020304" pitchFamily="18" charset="0"/>
                <a:cs typeface="Times New Roman" panose="02020603050405020304" pitchFamily="18" charset="0"/>
              </a:rPr>
              <a:t>»</a:t>
            </a:r>
            <a:endParaRPr lang="ru-RU" sz="2100" dirty="0">
              <a:latin typeface="Times New Roman" panose="02020603050405020304" pitchFamily="18" charset="0"/>
              <a:cs typeface="Times New Roman" panose="02020603050405020304" pitchFamily="18" charset="0"/>
            </a:endParaRPr>
          </a:p>
          <a:p>
            <a:pPr algn="l"/>
            <a:r>
              <a:rPr lang="ru-RU" sz="2100" dirty="0">
                <a:latin typeface="Times New Roman" panose="02020603050405020304" pitchFamily="18" charset="0"/>
                <a:cs typeface="Times New Roman" panose="02020603050405020304" pitchFamily="18" charset="0"/>
              </a:rPr>
              <a:t>3-е место — «Черкизово»</a:t>
            </a:r>
          </a:p>
          <a:p>
            <a:pPr algn="l"/>
            <a:r>
              <a:rPr lang="ru-RU" sz="2100" dirty="0">
                <a:latin typeface="Times New Roman" panose="02020603050405020304" pitchFamily="18" charset="0"/>
                <a:cs typeface="Times New Roman" panose="02020603050405020304" pitchFamily="18" charset="0"/>
              </a:rPr>
              <a:t>4-е место — «АПЕКС»</a:t>
            </a:r>
          </a:p>
        </p:txBody>
      </p:sp>
      <p:pic>
        <p:nvPicPr>
          <p:cNvPr id="8" name="Рисунок 7">
            <a:extLst>
              <a:ext uri="{FF2B5EF4-FFF2-40B4-BE49-F238E27FC236}">
                <a16:creationId xmlns:a16="http://schemas.microsoft.com/office/drawing/2014/main" id="{C377C21E-7C25-BE76-5AE7-9E1BE3883C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4006" y="167600"/>
            <a:ext cx="1743987" cy="541991"/>
          </a:xfrm>
          <a:prstGeom prst="rect">
            <a:avLst/>
          </a:prstGeom>
        </p:spPr>
      </p:pic>
      <p:pic>
        <p:nvPicPr>
          <p:cNvPr id="9" name="Рисунок 8">
            <a:extLst>
              <a:ext uri="{FF2B5EF4-FFF2-40B4-BE49-F238E27FC236}">
                <a16:creationId xmlns:a16="http://schemas.microsoft.com/office/drawing/2014/main" id="{A906A626-7DD0-0B33-31AE-2B985ED2F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309" y="3434080"/>
            <a:ext cx="4981922" cy="3319523"/>
          </a:xfrm>
          <a:prstGeom prst="rect">
            <a:avLst/>
          </a:prstGeom>
        </p:spPr>
      </p:pic>
      <p:pic>
        <p:nvPicPr>
          <p:cNvPr id="10" name="Рисунок 9">
            <a:extLst>
              <a:ext uri="{FF2B5EF4-FFF2-40B4-BE49-F238E27FC236}">
                <a16:creationId xmlns:a16="http://schemas.microsoft.com/office/drawing/2014/main" id="{9FC40212-F13F-1F06-CF4F-76D99F154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0961" y="3434080"/>
            <a:ext cx="4981922" cy="3319523"/>
          </a:xfrm>
          <a:prstGeom prst="rect">
            <a:avLst/>
          </a:prstGeom>
        </p:spPr>
      </p:pic>
    </p:spTree>
    <p:extLst>
      <p:ext uri="{BB962C8B-B14F-4D97-AF65-F5344CB8AC3E}">
        <p14:creationId xmlns:p14="http://schemas.microsoft.com/office/powerpoint/2010/main" val="2882008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8D677E-0B6D-5913-4832-54EFCD7E928F}"/>
              </a:ext>
            </a:extLst>
          </p:cNvPr>
          <p:cNvSpPr>
            <a:spLocks noGrp="1"/>
          </p:cNvSpPr>
          <p:nvPr>
            <p:ph type="title"/>
          </p:nvPr>
        </p:nvSpPr>
        <p:spPr>
          <a:xfrm>
            <a:off x="70198" y="448294"/>
            <a:ext cx="11687363" cy="1749382"/>
          </a:xfrm>
        </p:spPr>
        <p:txBody>
          <a:bodyPr anchor="b">
            <a:noAutofit/>
          </a:bodyPr>
          <a:lstStyle/>
          <a:p>
            <a:pPr algn="ctr"/>
            <a:r>
              <a:rPr lang="ru-RU" sz="2000" b="0" i="0" dirty="0">
                <a:effectLst/>
                <a:latin typeface="Times New Roman" panose="02020603050405020304" pitchFamily="18" charset="0"/>
                <a:cs typeface="Times New Roman" panose="02020603050405020304" pitchFamily="18" charset="0"/>
              </a:rPr>
              <a:t>Не обошлось и без индивидуальных наград!</a:t>
            </a:r>
            <a:br>
              <a:rPr lang="ru-RU" sz="2000" dirty="0">
                <a:effectLst/>
                <a:latin typeface="Times New Roman" panose="02020603050405020304" pitchFamily="18" charset="0"/>
                <a:cs typeface="Times New Roman" panose="02020603050405020304" pitchFamily="18" charset="0"/>
              </a:rPr>
            </a:br>
            <a:r>
              <a:rPr lang="ru-RU" sz="2000" b="0" i="0" dirty="0">
                <a:effectLst/>
                <a:latin typeface="Times New Roman" panose="02020603050405020304" pitchFamily="18" charset="0"/>
                <a:cs typeface="Times New Roman" panose="02020603050405020304" pitchFamily="18" charset="0"/>
              </a:rPr>
              <a:t>В рамках турнира под руководством компетентного судейского состава</a:t>
            </a:r>
            <a:br>
              <a:rPr lang="ru-RU" sz="2000" dirty="0">
                <a:effectLst/>
                <a:latin typeface="Times New Roman" panose="02020603050405020304" pitchFamily="18" charset="0"/>
                <a:cs typeface="Times New Roman" panose="02020603050405020304" pitchFamily="18" charset="0"/>
              </a:rPr>
            </a:br>
            <a:r>
              <a:rPr lang="ru-RU" sz="2000" b="0" i="0" dirty="0">
                <a:effectLst/>
                <a:latin typeface="Times New Roman" panose="02020603050405020304" pitchFamily="18" charset="0"/>
                <a:cs typeface="Times New Roman" panose="02020603050405020304" pitchFamily="18" charset="0"/>
              </a:rPr>
              <a:t>и организаторов Кубка были отмечены самые яркие, активные, сыгранные, техничные и перспективные игроки и команды в следующих </a:t>
            </a:r>
            <a:r>
              <a:rPr lang="ru-RU" sz="2000" b="0" i="0" dirty="0" err="1">
                <a:effectLst/>
                <a:latin typeface="Times New Roman" panose="02020603050405020304" pitchFamily="18" charset="0"/>
                <a:cs typeface="Times New Roman" panose="02020603050405020304" pitchFamily="18" charset="0"/>
              </a:rPr>
              <a:t>номинациях</a:t>
            </a:r>
            <a:r>
              <a:rPr lang="ru-RU" sz="2000" b="0" i="0" dirty="0">
                <a:effectLst/>
                <a:latin typeface="Times New Roman" panose="02020603050405020304" pitchFamily="18" charset="0"/>
                <a:cs typeface="Times New Roman" panose="02020603050405020304" pitchFamily="18" charset="0"/>
              </a:rPr>
              <a:t>:</a:t>
            </a:r>
            <a:br>
              <a:rPr lang="ru-RU" sz="2400" dirty="0">
                <a:effectLst/>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15B31A0C-EBCF-304E-5ACE-56E48FBF9B99}"/>
              </a:ext>
            </a:extLst>
          </p:cNvPr>
          <p:cNvSpPr>
            <a:spLocks noGrp="1"/>
          </p:cNvSpPr>
          <p:nvPr>
            <p:ph idx="1"/>
          </p:nvPr>
        </p:nvSpPr>
        <p:spPr>
          <a:xfrm>
            <a:off x="201605" y="2197676"/>
            <a:ext cx="6025802" cy="4179735"/>
          </a:xfrm>
        </p:spPr>
        <p:txBody>
          <a:bodyPr>
            <a:noAutofit/>
          </a:bodyPr>
          <a:lstStyle/>
          <a:p>
            <a:r>
              <a:rPr lang="ru-RU" sz="1800" b="0" i="0" dirty="0">
                <a:effectLst/>
                <a:latin typeface="Times New Roman" panose="02020603050405020304" pitchFamily="18" charset="0"/>
                <a:cs typeface="Times New Roman" panose="02020603050405020304" pitchFamily="18" charset="0"/>
              </a:rPr>
              <a:t>Лучший связующий - Владимир Данилов «Газпром </a:t>
            </a:r>
            <a:r>
              <a:rPr lang="ru-RU" sz="1800" dirty="0" err="1">
                <a:latin typeface="Times New Roman" panose="02020603050405020304" pitchFamily="18" charset="0"/>
                <a:cs typeface="Times New Roman" panose="02020603050405020304" pitchFamily="18" charset="0"/>
              </a:rPr>
              <a:t>И</a:t>
            </a:r>
            <a:r>
              <a:rPr lang="ru-RU" sz="1800" b="0" i="0" dirty="0" err="1">
                <a:effectLst/>
                <a:latin typeface="Times New Roman" panose="02020603050405020304" pitchFamily="18" charset="0"/>
                <a:cs typeface="Times New Roman" panose="02020603050405020304" pitchFamily="18" charset="0"/>
              </a:rPr>
              <a:t>нформ</a:t>
            </a:r>
            <a:r>
              <a:rPr lang="ru-RU" sz="1800" dirty="0">
                <a:latin typeface="Times New Roman" panose="02020603050405020304" pitchFamily="18" charset="0"/>
                <a:cs typeface="Times New Roman" panose="02020603050405020304" pitchFamily="18" charset="0"/>
              </a:rPr>
              <a:t>»</a:t>
            </a:r>
          </a:p>
          <a:p>
            <a:endParaRPr lang="ru-RU" sz="1800" dirty="0">
              <a:effectLst/>
              <a:latin typeface="Times New Roman" panose="02020603050405020304" pitchFamily="18" charset="0"/>
              <a:cs typeface="Times New Roman" panose="02020603050405020304" pitchFamily="18" charset="0"/>
            </a:endParaRPr>
          </a:p>
          <a:p>
            <a:r>
              <a:rPr lang="ru-RU" sz="1800" b="0" i="0" dirty="0">
                <a:effectLst/>
                <a:latin typeface="Times New Roman" panose="02020603050405020304" pitchFamily="18" charset="0"/>
                <a:cs typeface="Times New Roman" panose="02020603050405020304" pitchFamily="18" charset="0"/>
              </a:rPr>
              <a:t>Лучший блокирующий – Илья Егоров </a:t>
            </a:r>
            <a:r>
              <a:rPr lang="ru-RU" sz="1800" dirty="0">
                <a:latin typeface="Times New Roman" panose="02020603050405020304" pitchFamily="18" charset="0"/>
                <a:cs typeface="Times New Roman" panose="02020603050405020304" pitchFamily="18" charset="0"/>
              </a:rPr>
              <a:t>«</a:t>
            </a:r>
            <a:r>
              <a:rPr lang="ru-RU" sz="1800" b="0" i="0" dirty="0">
                <a:effectLst/>
                <a:latin typeface="Times New Roman" panose="02020603050405020304" pitchFamily="18" charset="0"/>
                <a:cs typeface="Times New Roman" panose="02020603050405020304" pitchFamily="18" charset="0"/>
              </a:rPr>
              <a:t>ВДНХ</a:t>
            </a:r>
            <a:r>
              <a:rPr lang="ru-RU" sz="1800" dirty="0">
                <a:latin typeface="Times New Roman" panose="02020603050405020304" pitchFamily="18" charset="0"/>
                <a:cs typeface="Times New Roman" panose="02020603050405020304" pitchFamily="18" charset="0"/>
              </a:rPr>
              <a:t>»</a:t>
            </a:r>
          </a:p>
          <a:p>
            <a:endParaRPr lang="ru-RU" sz="1800" dirty="0">
              <a:effectLst/>
              <a:latin typeface="Times New Roman" panose="02020603050405020304" pitchFamily="18" charset="0"/>
              <a:cs typeface="Times New Roman" panose="02020603050405020304" pitchFamily="18" charset="0"/>
            </a:endParaRPr>
          </a:p>
          <a:p>
            <a:r>
              <a:rPr lang="ru-RU" sz="1800" b="0" i="0" dirty="0">
                <a:effectLst/>
                <a:latin typeface="Times New Roman" panose="02020603050405020304" pitchFamily="18" charset="0"/>
                <a:cs typeface="Times New Roman" panose="02020603050405020304" pitchFamily="18" charset="0"/>
              </a:rPr>
              <a:t>Лучший подающий - Михаил Стрельников «</a:t>
            </a:r>
            <a:r>
              <a:rPr lang="ru-RU" sz="1800" b="0" i="0" dirty="0" err="1">
                <a:effectLst/>
                <a:latin typeface="Times New Roman" panose="02020603050405020304" pitchFamily="18" charset="0"/>
                <a:cs typeface="Times New Roman" panose="02020603050405020304" pitchFamily="18" charset="0"/>
              </a:rPr>
              <a:t>Энергострой</a:t>
            </a:r>
            <a:r>
              <a:rPr lang="ru-RU" sz="1800" dirty="0">
                <a:latin typeface="Times New Roman" panose="02020603050405020304" pitchFamily="18" charset="0"/>
                <a:cs typeface="Times New Roman" panose="02020603050405020304" pitchFamily="18" charset="0"/>
              </a:rPr>
              <a:t>»</a:t>
            </a:r>
          </a:p>
          <a:p>
            <a:endParaRPr lang="ru-RU" sz="1800" dirty="0">
              <a:effectLst/>
              <a:latin typeface="Times New Roman" panose="02020603050405020304" pitchFamily="18" charset="0"/>
              <a:cs typeface="Times New Roman" panose="02020603050405020304" pitchFamily="18" charset="0"/>
            </a:endParaRPr>
          </a:p>
          <a:p>
            <a:r>
              <a:rPr lang="ru-RU" sz="1800" b="0" i="0" dirty="0">
                <a:effectLst/>
                <a:latin typeface="Times New Roman" panose="02020603050405020304" pitchFamily="18" charset="0"/>
                <a:cs typeface="Times New Roman" panose="02020603050405020304" pitchFamily="18" charset="0"/>
              </a:rPr>
              <a:t>Лучший нападающий – Руслан</a:t>
            </a:r>
            <a:r>
              <a:rPr lang="ru-RU" sz="1800" dirty="0">
                <a:latin typeface="Times New Roman" panose="02020603050405020304" pitchFamily="18" charset="0"/>
                <a:cs typeface="Times New Roman" panose="02020603050405020304" pitchFamily="18" charset="0"/>
              </a:rPr>
              <a:t> </a:t>
            </a:r>
            <a:r>
              <a:rPr lang="ru-RU" sz="1800" b="0" i="0" dirty="0" err="1">
                <a:effectLst/>
                <a:latin typeface="Times New Roman" panose="02020603050405020304" pitchFamily="18" charset="0"/>
                <a:cs typeface="Times New Roman" panose="02020603050405020304" pitchFamily="18" charset="0"/>
              </a:rPr>
              <a:t>Ловцов</a:t>
            </a:r>
            <a:r>
              <a:rPr lang="ru-RU" sz="1800" b="0" i="0" dirty="0">
                <a:effectLst/>
                <a:latin typeface="Times New Roman" panose="02020603050405020304" pitchFamily="18" charset="0"/>
                <a:cs typeface="Times New Roman" panose="02020603050405020304" pitchFamily="18" charset="0"/>
              </a:rPr>
              <a:t> «НИИИ</a:t>
            </a:r>
            <a:r>
              <a:rPr lang="ru-RU" sz="1800" dirty="0">
                <a:latin typeface="Times New Roman" panose="02020603050405020304" pitchFamily="18" charset="0"/>
                <a:cs typeface="Times New Roman" panose="02020603050405020304" pitchFamily="18" charset="0"/>
              </a:rPr>
              <a:t>»</a:t>
            </a:r>
          </a:p>
          <a:p>
            <a:endParaRPr lang="ru-RU" sz="1800" dirty="0">
              <a:effectLst/>
              <a:latin typeface="Times New Roman" panose="02020603050405020304" pitchFamily="18" charset="0"/>
              <a:cs typeface="Times New Roman" panose="02020603050405020304" pitchFamily="18" charset="0"/>
            </a:endParaRPr>
          </a:p>
          <a:p>
            <a:r>
              <a:rPr lang="ru-RU" sz="1800" b="0" i="0" dirty="0">
                <a:effectLst/>
                <a:latin typeface="Times New Roman" panose="02020603050405020304" pitchFamily="18" charset="0"/>
                <a:cs typeface="Times New Roman" panose="02020603050405020304" pitchFamily="18" charset="0"/>
              </a:rPr>
              <a:t>Самый ценный игрок -</a:t>
            </a:r>
            <a:r>
              <a:rPr lang="ru-RU" sz="1800" dirty="0">
                <a:latin typeface="Times New Roman" panose="02020603050405020304" pitchFamily="18" charset="0"/>
                <a:cs typeface="Times New Roman" panose="02020603050405020304" pitchFamily="18" charset="0"/>
              </a:rPr>
              <a:t> </a:t>
            </a:r>
            <a:r>
              <a:rPr lang="ru-RU" sz="1800" b="0" i="0" dirty="0">
                <a:effectLst/>
                <a:latin typeface="Times New Roman" panose="02020603050405020304" pitchFamily="18" charset="0"/>
                <a:cs typeface="Times New Roman" panose="02020603050405020304" pitchFamily="18" charset="0"/>
              </a:rPr>
              <a:t>Константин Шевелев «А3 Урал»</a:t>
            </a:r>
          </a:p>
          <a:p>
            <a:endParaRPr lang="ru-RU" sz="1800" b="0" i="0" dirty="0">
              <a:effectLst/>
              <a:latin typeface="Times New Roman" panose="02020603050405020304" pitchFamily="18" charset="0"/>
              <a:cs typeface="Times New Roman" panose="02020603050405020304" pitchFamily="18" charset="0"/>
            </a:endParaRPr>
          </a:p>
          <a:p>
            <a:r>
              <a:rPr lang="ru-RU" sz="1800" dirty="0">
                <a:latin typeface="Times New Roman" panose="02020603050405020304" pitchFamily="18" charset="0"/>
                <a:cs typeface="Times New Roman" panose="02020603050405020304" pitchFamily="18" charset="0"/>
              </a:rPr>
              <a:t>Лучший болельщик — Олег Данилов «Газпром </a:t>
            </a:r>
            <a:r>
              <a:rPr lang="ru-RU" sz="1800" dirty="0" err="1">
                <a:latin typeface="Times New Roman" panose="02020603050405020304" pitchFamily="18" charset="0"/>
                <a:cs typeface="Times New Roman" panose="02020603050405020304" pitchFamily="18" charset="0"/>
              </a:rPr>
              <a:t>Информ</a:t>
            </a:r>
            <a:endParaRPr lang="ru-RU" sz="1800" b="0" i="0" dirty="0">
              <a:effectLst/>
              <a:latin typeface="Times New Roman" panose="02020603050405020304" pitchFamily="18" charset="0"/>
              <a:cs typeface="Times New Roman" panose="02020603050405020304" pitchFamily="18" charset="0"/>
            </a:endParaRPr>
          </a:p>
          <a:p>
            <a:endParaRPr lang="ru-RU" sz="1800" dirty="0">
              <a:latin typeface="Times New Roman" panose="02020603050405020304" pitchFamily="18" charset="0"/>
              <a:cs typeface="Times New Roman" panose="02020603050405020304" pitchFamily="18" charset="0"/>
            </a:endParaRPr>
          </a:p>
          <a:p>
            <a:pPr marL="0" indent="0">
              <a:buNone/>
            </a:pPr>
            <a:endParaRPr lang="ru-RU" sz="1800" b="0" i="0" dirty="0">
              <a:effectLst/>
              <a:latin typeface="Times New Roman" panose="02020603050405020304" pitchFamily="18" charset="0"/>
              <a:cs typeface="Times New Roman" panose="02020603050405020304" pitchFamily="18" charset="0"/>
            </a:endParaRPr>
          </a:p>
          <a:p>
            <a:pPr marL="0" indent="0">
              <a:buNone/>
            </a:pPr>
            <a:endParaRPr lang="ru-RU" sz="1800" dirty="0">
              <a:effectLst/>
              <a:latin typeface="Times New Roman" panose="02020603050405020304" pitchFamily="18" charset="0"/>
              <a:cs typeface="Times New Roman" panose="02020603050405020304" pitchFamily="18" charset="0"/>
            </a:endParaRPr>
          </a:p>
          <a:p>
            <a:pPr marL="0" indent="0">
              <a:buNone/>
            </a:pPr>
            <a:endParaRPr lang="ru-RU" sz="1800"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AD5F6AEB-5D73-BEE2-6030-70E873E8B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1134" y="54373"/>
            <a:ext cx="1743987" cy="541991"/>
          </a:xfrm>
          <a:prstGeom prst="rect">
            <a:avLst/>
          </a:prstGeom>
        </p:spPr>
      </p:pic>
      <p:pic>
        <p:nvPicPr>
          <p:cNvPr id="6" name="Рисунок 5">
            <a:extLst>
              <a:ext uri="{FF2B5EF4-FFF2-40B4-BE49-F238E27FC236}">
                <a16:creationId xmlns:a16="http://schemas.microsoft.com/office/drawing/2014/main" id="{3681ED2A-DD04-3627-AF1E-01289FFA5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601" y="2369970"/>
            <a:ext cx="5755767" cy="3835147"/>
          </a:xfrm>
          <a:prstGeom prst="rect">
            <a:avLst/>
          </a:prstGeom>
        </p:spPr>
      </p:pic>
    </p:spTree>
    <p:extLst>
      <p:ext uri="{BB962C8B-B14F-4D97-AF65-F5344CB8AC3E}">
        <p14:creationId xmlns:p14="http://schemas.microsoft.com/office/powerpoint/2010/main" val="1759799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AC70CED-4374-A1E4-C2D1-2D4347650D97}"/>
              </a:ext>
            </a:extLst>
          </p:cNvPr>
          <p:cNvSpPr>
            <a:spLocks noGrp="1"/>
          </p:cNvSpPr>
          <p:nvPr>
            <p:ph idx="1"/>
          </p:nvPr>
        </p:nvSpPr>
        <p:spPr>
          <a:xfrm>
            <a:off x="172565" y="2506662"/>
            <a:ext cx="5373483" cy="4351338"/>
          </a:xfrm>
        </p:spPr>
        <p:txBody>
          <a:bodyPr>
            <a:normAutofit/>
          </a:bodyPr>
          <a:lstStyle/>
          <a:p>
            <a:pPr>
              <a:buFont typeface="Wingdings" pitchFamily="2" charset="2"/>
              <a:buChar char="v"/>
            </a:pPr>
            <a:r>
              <a:rPr lang="ru-RU" sz="2000" dirty="0">
                <a:latin typeface="Times New Roman" panose="02020603050405020304" pitchFamily="18" charset="0"/>
                <a:cs typeface="Times New Roman" panose="02020603050405020304" pitchFamily="18" charset="0"/>
              </a:rPr>
              <a:t>«ГСК </a:t>
            </a:r>
            <a:r>
              <a:rPr lang="ru-RU" sz="2000" dirty="0" err="1">
                <a:latin typeface="Times New Roman" panose="02020603050405020304" pitchFamily="18" charset="0"/>
                <a:cs typeface="Times New Roman" panose="02020603050405020304" pitchFamily="18" charset="0"/>
              </a:rPr>
              <a:t>Югория</a:t>
            </a:r>
            <a:r>
              <a:rPr lang="ru-RU" sz="2000" dirty="0">
                <a:latin typeface="Times New Roman" panose="02020603050405020304" pitchFamily="18" charset="0"/>
                <a:cs typeface="Times New Roman" panose="02020603050405020304" pitchFamily="18" charset="0"/>
              </a:rPr>
              <a:t>» — победитель по жизни </a:t>
            </a:r>
          </a:p>
          <a:p>
            <a:pPr>
              <a:buFont typeface="Wingdings" pitchFamily="2" charset="2"/>
              <a:buChar char="v"/>
            </a:pPr>
            <a:endParaRPr lang="ru-RU" sz="2000" dirty="0">
              <a:latin typeface="Times New Roman" panose="02020603050405020304" pitchFamily="18" charset="0"/>
              <a:cs typeface="Times New Roman" panose="02020603050405020304" pitchFamily="18" charset="0"/>
            </a:endParaRPr>
          </a:p>
          <a:p>
            <a:pPr>
              <a:buFont typeface="Wingdings" pitchFamily="2" charset="2"/>
              <a:buChar char="v"/>
            </a:pPr>
            <a:r>
              <a:rPr lang="ru-RU" sz="2000" dirty="0">
                <a:latin typeface="Times New Roman" panose="02020603050405020304" pitchFamily="18" charset="0"/>
                <a:cs typeface="Times New Roman" panose="02020603050405020304" pitchFamily="18" charset="0"/>
              </a:rPr>
              <a:t>«</a:t>
            </a:r>
            <a:r>
              <a:rPr lang="ru-RU" sz="2000" dirty="0" err="1">
                <a:latin typeface="Times New Roman" panose="02020603050405020304" pitchFamily="18" charset="0"/>
                <a:cs typeface="Times New Roman" panose="02020603050405020304" pitchFamily="18" charset="0"/>
              </a:rPr>
              <a:t>Медплант</a:t>
            </a:r>
            <a:r>
              <a:rPr lang="ru-RU" sz="2000" dirty="0">
                <a:latin typeface="Times New Roman" panose="02020603050405020304" pitchFamily="18" charset="0"/>
                <a:cs typeface="Times New Roman" panose="02020603050405020304" pitchFamily="18" charset="0"/>
              </a:rPr>
              <a:t>» — за волю к победе </a:t>
            </a:r>
          </a:p>
          <a:p>
            <a:pPr>
              <a:buFont typeface="Wingdings" pitchFamily="2" charset="2"/>
              <a:buChar char="v"/>
            </a:pPr>
            <a:endParaRPr lang="ru-RU" sz="2000" dirty="0">
              <a:latin typeface="Times New Roman" panose="02020603050405020304" pitchFamily="18" charset="0"/>
              <a:cs typeface="Times New Roman" panose="02020603050405020304" pitchFamily="18" charset="0"/>
            </a:endParaRPr>
          </a:p>
          <a:p>
            <a:pPr>
              <a:buFont typeface="Wingdings" pitchFamily="2" charset="2"/>
              <a:buChar char="v"/>
            </a:pPr>
            <a:r>
              <a:rPr lang="ru-RU" sz="2000" dirty="0">
                <a:latin typeface="Times New Roman" panose="02020603050405020304" pitchFamily="18" charset="0"/>
                <a:cs typeface="Times New Roman" panose="02020603050405020304" pitchFamily="18" charset="0"/>
              </a:rPr>
              <a:t>«Россети Сибирь» — команда открытие </a:t>
            </a:r>
          </a:p>
          <a:p>
            <a:pPr>
              <a:buFont typeface="Wingdings" pitchFamily="2" charset="2"/>
              <a:buChar char="v"/>
            </a:pPr>
            <a:endParaRPr lang="ru-RU" sz="2000" dirty="0">
              <a:latin typeface="Times New Roman" panose="02020603050405020304" pitchFamily="18" charset="0"/>
              <a:cs typeface="Times New Roman" panose="02020603050405020304" pitchFamily="18" charset="0"/>
            </a:endParaRPr>
          </a:p>
          <a:p>
            <a:pPr>
              <a:buFont typeface="Wingdings" pitchFamily="2" charset="2"/>
              <a:buChar char="v"/>
            </a:pPr>
            <a:r>
              <a:rPr lang="en-GB" sz="2000" dirty="0">
                <a:latin typeface="Times New Roman" panose="02020603050405020304" pitchFamily="18" charset="0"/>
                <a:cs typeface="Times New Roman" panose="02020603050405020304" pitchFamily="18" charset="0"/>
              </a:rPr>
              <a:t>VBI — fire player</a:t>
            </a:r>
            <a:endParaRPr lang="ru-RU" sz="2000" dirty="0">
              <a:latin typeface="Times New Roman" panose="02020603050405020304" pitchFamily="18" charset="0"/>
              <a:cs typeface="Times New Roman" panose="02020603050405020304" pitchFamily="18" charset="0"/>
            </a:endParaRPr>
          </a:p>
          <a:p>
            <a:pPr>
              <a:buFont typeface="Wingdings" pitchFamily="2" charset="2"/>
              <a:buChar char="v"/>
            </a:pPr>
            <a:endParaRPr lang="ru-RU" sz="2000" dirty="0">
              <a:latin typeface="Times New Roman" panose="02020603050405020304" pitchFamily="18" charset="0"/>
              <a:cs typeface="Times New Roman" panose="02020603050405020304" pitchFamily="18" charset="0"/>
            </a:endParaRPr>
          </a:p>
          <a:p>
            <a:pPr>
              <a:buFont typeface="Wingdings" pitchFamily="2" charset="2"/>
              <a:buChar char="v"/>
            </a:pPr>
            <a:r>
              <a:rPr lang="ru-RU" sz="2000" dirty="0">
                <a:latin typeface="Times New Roman" panose="02020603050405020304" pitchFamily="18" charset="0"/>
                <a:cs typeface="Times New Roman" panose="02020603050405020304" pitchFamily="18" charset="0"/>
              </a:rPr>
              <a:t>«</a:t>
            </a:r>
            <a:r>
              <a:rPr lang="ru-RU" sz="2000" dirty="0" err="1">
                <a:latin typeface="Times New Roman" panose="02020603050405020304" pitchFamily="18" charset="0"/>
                <a:cs typeface="Times New Roman" panose="02020603050405020304" pitchFamily="18" charset="0"/>
              </a:rPr>
              <a:t>Энергострой</a:t>
            </a:r>
            <a:r>
              <a:rPr lang="ru-RU" sz="2000" dirty="0">
                <a:latin typeface="Times New Roman" panose="02020603050405020304" pitchFamily="18" charset="0"/>
                <a:cs typeface="Times New Roman" panose="02020603050405020304" pitchFamily="18" charset="0"/>
              </a:rPr>
              <a:t>» — лучшая группа поддержки </a:t>
            </a:r>
          </a:p>
          <a:p>
            <a:pPr marL="0" indent="0">
              <a:buNone/>
            </a:pPr>
            <a:endParaRPr lang="ru-RU" sz="20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28603217-39F0-291D-0331-3E795F43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4006" y="139046"/>
            <a:ext cx="1743987" cy="541991"/>
          </a:xfrm>
          <a:prstGeom prst="rect">
            <a:avLst/>
          </a:prstGeom>
        </p:spPr>
      </p:pic>
      <p:sp>
        <p:nvSpPr>
          <p:cNvPr id="8" name="TextBox 7">
            <a:extLst>
              <a:ext uri="{FF2B5EF4-FFF2-40B4-BE49-F238E27FC236}">
                <a16:creationId xmlns:a16="http://schemas.microsoft.com/office/drawing/2014/main" id="{3A7DDA0E-D140-B801-BFAF-AF4C64C04A9F}"/>
              </a:ext>
            </a:extLst>
          </p:cNvPr>
          <p:cNvSpPr txBox="1"/>
          <p:nvPr/>
        </p:nvSpPr>
        <p:spPr>
          <a:xfrm>
            <a:off x="1443260" y="1039851"/>
            <a:ext cx="9305478" cy="1107996"/>
          </a:xfrm>
          <a:prstGeom prst="rect">
            <a:avLst/>
          </a:prstGeom>
          <a:noFill/>
        </p:spPr>
        <p:txBody>
          <a:bodyPr wrap="square" rtlCol="0">
            <a:spAutoFit/>
          </a:bodyPr>
          <a:lstStyle/>
          <a:p>
            <a:pPr algn="ctr"/>
            <a:r>
              <a:rPr lang="ru-RU" sz="2200" b="0" i="0" dirty="0">
                <a:effectLst/>
                <a:latin typeface="Times New Roman" panose="02020603050405020304" pitchFamily="18" charset="0"/>
                <a:cs typeface="Times New Roman" panose="02020603050405020304" pitchFamily="18" charset="0"/>
              </a:rPr>
              <a:t>И по традиции спортивный праздник </a:t>
            </a:r>
            <a:r>
              <a:rPr lang="en-GB" sz="2200" b="0" i="0" dirty="0" err="1">
                <a:effectLst/>
                <a:latin typeface="Times New Roman" panose="02020603050405020304" pitchFamily="18" charset="0"/>
                <a:cs typeface="Times New Roman" panose="02020603050405020304" pitchFamily="18" charset="0"/>
              </a:rPr>
              <a:t>Pinkov</a:t>
            </a:r>
            <a:r>
              <a:rPr lang="en-GB" sz="2200" b="0" i="0" dirty="0">
                <a:effectLst/>
                <a:latin typeface="Times New Roman" panose="02020603050405020304" pitchFamily="18" charset="0"/>
                <a:cs typeface="Times New Roman" panose="02020603050405020304" pitchFamily="18" charset="0"/>
              </a:rPr>
              <a:t> </a:t>
            </a:r>
            <a:r>
              <a:rPr lang="ru-RU" sz="2200" b="0" i="0" dirty="0">
                <a:effectLst/>
                <a:latin typeface="Times New Roman" panose="02020603050405020304" pitchFamily="18" charset="0"/>
                <a:cs typeface="Times New Roman" panose="02020603050405020304" pitchFamily="18" charset="0"/>
              </a:rPr>
              <a:t>завершился торжественной церемонией награждения с кубками и тематическими медалями!</a:t>
            </a:r>
            <a:endParaRPr lang="ru-RU" sz="2200" dirty="0">
              <a:effectLst/>
              <a:latin typeface="Times New Roman" panose="02020603050405020304" pitchFamily="18" charset="0"/>
              <a:cs typeface="Times New Roman" panose="02020603050405020304" pitchFamily="18" charset="0"/>
            </a:endParaRPr>
          </a:p>
          <a:p>
            <a:pPr algn="ctr"/>
            <a:endParaRPr lang="ru-RU" sz="2200" dirty="0"/>
          </a:p>
        </p:txBody>
      </p:sp>
      <p:pic>
        <p:nvPicPr>
          <p:cNvPr id="9" name="Рисунок 8">
            <a:extLst>
              <a:ext uri="{FF2B5EF4-FFF2-40B4-BE49-F238E27FC236}">
                <a16:creationId xmlns:a16="http://schemas.microsoft.com/office/drawing/2014/main" id="{173D9BF4-D02D-A722-185E-EE4826832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042" y="2269460"/>
            <a:ext cx="6530463" cy="4351337"/>
          </a:xfrm>
          <a:prstGeom prst="rect">
            <a:avLst/>
          </a:prstGeom>
        </p:spPr>
      </p:pic>
    </p:spTree>
    <p:extLst>
      <p:ext uri="{BB962C8B-B14F-4D97-AF65-F5344CB8AC3E}">
        <p14:creationId xmlns:p14="http://schemas.microsoft.com/office/powerpoint/2010/main" val="719973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0208D9AA-6720-7FB8-28E4-C7FC67E5639D}"/>
              </a:ext>
            </a:extLst>
          </p:cNvPr>
          <p:cNvSpPr txBox="1">
            <a:spLocks noGrp="1"/>
          </p:cNvSpPr>
          <p:nvPr>
            <p:ph type="title"/>
          </p:nvPr>
        </p:nvSpPr>
        <p:spPr>
          <a:xfrm>
            <a:off x="775623" y="3940462"/>
            <a:ext cx="10640754" cy="77584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100" kern="1200" dirty="0">
                <a:solidFill>
                  <a:schemeClr val="accent1"/>
                </a:solidFill>
                <a:latin typeface="Times New Roman" panose="02020603050405020304" pitchFamily="18" charset="0"/>
                <a:cs typeface="Times New Roman" panose="02020603050405020304" pitchFamily="18" charset="0"/>
              </a:rPr>
              <a:t>Поздравляем победителей и благодарим всех участников!</a:t>
            </a:r>
          </a:p>
        </p:txBody>
      </p:sp>
      <p:pic>
        <p:nvPicPr>
          <p:cNvPr id="7" name="Рисунок 6">
            <a:extLst>
              <a:ext uri="{FF2B5EF4-FFF2-40B4-BE49-F238E27FC236}">
                <a16:creationId xmlns:a16="http://schemas.microsoft.com/office/drawing/2014/main" id="{522BE616-51A1-5CE5-50AC-D3D7B9145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767" y="320231"/>
            <a:ext cx="9077013" cy="2836567"/>
          </a:xfrm>
          <a:prstGeom prst="rect">
            <a:avLst/>
          </a:prstGeom>
        </p:spPr>
      </p:pic>
    </p:spTree>
    <p:extLst>
      <p:ext uri="{BB962C8B-B14F-4D97-AF65-F5344CB8AC3E}">
        <p14:creationId xmlns:p14="http://schemas.microsoft.com/office/powerpoint/2010/main" val="3802058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6163E2A-E4EE-B24B-EB38-B33DA78638DE}"/>
              </a:ext>
            </a:extLst>
          </p:cNvPr>
          <p:cNvSpPr>
            <a:spLocks noGrp="1"/>
          </p:cNvSpPr>
          <p:nvPr>
            <p:ph idx="1"/>
          </p:nvPr>
        </p:nvSpPr>
        <p:spPr>
          <a:xfrm>
            <a:off x="536039" y="1121467"/>
            <a:ext cx="11119919" cy="3631603"/>
          </a:xfrm>
        </p:spPr>
        <p:txBody>
          <a:bodyPr>
            <a:normAutofit/>
          </a:bodyPr>
          <a:lstStyle/>
          <a:p>
            <a:pPr marL="0" indent="0" algn="ctr">
              <a:buNone/>
            </a:pPr>
            <a:r>
              <a:rPr lang="ru-RU" sz="2300" dirty="0">
                <a:latin typeface="Times New Roman" panose="02020603050405020304" pitchFamily="18" charset="0"/>
                <a:cs typeface="Times New Roman" panose="02020603050405020304" pitchFamily="18" charset="0"/>
              </a:rPr>
              <a:t>23 февраля по адресу: г. Москва, ул. Правобережная, 1Б на спортивной площадке </a:t>
            </a:r>
            <a:r>
              <a:rPr lang="en-GB" sz="2300" dirty="0">
                <a:latin typeface="Times New Roman" panose="02020603050405020304" pitchFamily="18" charset="0"/>
                <a:cs typeface="Times New Roman" panose="02020603050405020304" pitchFamily="18" charset="0"/>
              </a:rPr>
              <a:t>CAMPUS</a:t>
            </a:r>
            <a:r>
              <a:rPr lang="ru-RU" sz="2300" dirty="0">
                <a:latin typeface="Times New Roman" panose="02020603050405020304" pitchFamily="18" charset="0"/>
                <a:cs typeface="Times New Roman" panose="02020603050405020304" pitchFamily="18" charset="0"/>
              </a:rPr>
              <a:t> состоялся волейбольный турнир «Кубок Защитника Отечества 2024» при участии известного комментатора Виктора Гусева. В Кубке приняли участие 12 команд от лидирующих компаний разных бизнес-направлений: «ГСК </a:t>
            </a:r>
            <a:r>
              <a:rPr lang="ru-RU" sz="2300" dirty="0" err="1">
                <a:latin typeface="Times New Roman" panose="02020603050405020304" pitchFamily="18" charset="0"/>
                <a:cs typeface="Times New Roman" panose="02020603050405020304" pitchFamily="18" charset="0"/>
              </a:rPr>
              <a:t>Югория</a:t>
            </a:r>
            <a:r>
              <a:rPr lang="ru-RU" sz="2300" dirty="0">
                <a:latin typeface="Times New Roman" panose="02020603050405020304" pitchFamily="18" charset="0"/>
                <a:cs typeface="Times New Roman" panose="02020603050405020304" pitchFamily="18" charset="0"/>
              </a:rPr>
              <a:t>»</a:t>
            </a:r>
            <a:r>
              <a:rPr lang="en-GB" sz="2300" dirty="0">
                <a:latin typeface="Times New Roman" panose="02020603050405020304" pitchFamily="18" charset="0"/>
                <a:cs typeface="Times New Roman" panose="02020603050405020304" pitchFamily="18" charset="0"/>
              </a:rPr>
              <a:t>,</a:t>
            </a:r>
            <a:r>
              <a:rPr lang="ru-RU" sz="2300" dirty="0">
                <a:latin typeface="Times New Roman" panose="02020603050405020304" pitchFamily="18" charset="0"/>
                <a:cs typeface="Times New Roman" panose="02020603050405020304" pitchFamily="18" charset="0"/>
              </a:rPr>
              <a:t> «ПБ АПЕКС», «НИИИ», «Черкизово», «Россети Сибирь», </a:t>
            </a:r>
            <a:r>
              <a:rPr lang="en-GB" sz="2300" dirty="0">
                <a:latin typeface="Times New Roman" panose="02020603050405020304" pitchFamily="18" charset="0"/>
                <a:cs typeface="Times New Roman" panose="02020603050405020304" pitchFamily="18" charset="0"/>
              </a:rPr>
              <a:t>VBI</a:t>
            </a:r>
            <a:r>
              <a:rPr lang="ru-RU" sz="2300" dirty="0">
                <a:latin typeface="Times New Roman" panose="02020603050405020304" pitchFamily="18" charset="0"/>
                <a:cs typeface="Times New Roman" panose="02020603050405020304" pitchFamily="18" charset="0"/>
              </a:rPr>
              <a:t>, </a:t>
            </a:r>
            <a:r>
              <a:rPr lang="en-GB" sz="2300" dirty="0">
                <a:latin typeface="Times New Roman" panose="02020603050405020304" pitchFamily="18" charset="0"/>
                <a:cs typeface="Times New Roman" panose="02020603050405020304" pitchFamily="18" charset="0"/>
              </a:rPr>
              <a:t>«</a:t>
            </a:r>
            <a:r>
              <a:rPr lang="ru-RU" sz="2300" dirty="0">
                <a:latin typeface="Times New Roman" panose="02020603050405020304" pitchFamily="18" charset="0"/>
                <a:cs typeface="Times New Roman" panose="02020603050405020304" pitchFamily="18" charset="0"/>
              </a:rPr>
              <a:t>Газпром </a:t>
            </a:r>
            <a:r>
              <a:rPr lang="ru-RU" sz="2300" dirty="0" err="1">
                <a:latin typeface="Times New Roman" panose="02020603050405020304" pitchFamily="18" charset="0"/>
                <a:cs typeface="Times New Roman" panose="02020603050405020304" pitchFamily="18" charset="0"/>
              </a:rPr>
              <a:t>информ</a:t>
            </a:r>
            <a:r>
              <a:rPr lang="ru-RU" sz="2300" dirty="0">
                <a:latin typeface="Times New Roman" panose="02020603050405020304" pitchFamily="18" charset="0"/>
                <a:cs typeface="Times New Roman" panose="02020603050405020304" pitchFamily="18" charset="0"/>
              </a:rPr>
              <a:t>»,  «</a:t>
            </a:r>
            <a:r>
              <a:rPr lang="ru-RU" sz="2300" dirty="0" err="1">
                <a:latin typeface="Times New Roman" panose="02020603050405020304" pitchFamily="18" charset="0"/>
                <a:cs typeface="Times New Roman" panose="02020603050405020304" pitchFamily="18" charset="0"/>
              </a:rPr>
              <a:t>ЭНЕРГОСТРОЙ</a:t>
            </a:r>
            <a:r>
              <a:rPr lang="ru-RU" sz="2300" dirty="0">
                <a:latin typeface="Times New Roman" panose="02020603050405020304" pitchFamily="18" charset="0"/>
                <a:cs typeface="Times New Roman" panose="02020603050405020304" pitchFamily="18" charset="0"/>
              </a:rPr>
              <a:t>»</a:t>
            </a:r>
            <a:r>
              <a:rPr lang="en-GB" sz="2300" dirty="0">
                <a:latin typeface="Times New Roman" panose="02020603050405020304" pitchFamily="18" charset="0"/>
                <a:cs typeface="Times New Roman" panose="02020603050405020304" pitchFamily="18" charset="0"/>
              </a:rPr>
              <a:t>, «</a:t>
            </a:r>
            <a:r>
              <a:rPr lang="ru-RU" sz="2300" dirty="0">
                <a:latin typeface="Times New Roman" panose="02020603050405020304" pitchFamily="18" charset="0"/>
                <a:cs typeface="Times New Roman" panose="02020603050405020304" pitchFamily="18" charset="0"/>
              </a:rPr>
              <a:t>ВДНХ», «</a:t>
            </a:r>
            <a:r>
              <a:rPr lang="ru-RU" sz="2300" dirty="0" err="1">
                <a:latin typeface="Times New Roman" panose="02020603050405020304" pitchFamily="18" charset="0"/>
                <a:cs typeface="Times New Roman" panose="02020603050405020304" pitchFamily="18" charset="0"/>
              </a:rPr>
              <a:t>МЕДПЛАНТ</a:t>
            </a:r>
            <a:r>
              <a:rPr lang="ru-RU" sz="2300" dirty="0">
                <a:latin typeface="Times New Roman" panose="02020603050405020304" pitchFamily="18" charset="0"/>
                <a:cs typeface="Times New Roman" panose="02020603050405020304" pitchFamily="18" charset="0"/>
              </a:rPr>
              <a:t>», «</a:t>
            </a:r>
            <a:r>
              <a:rPr lang="ru-RU" sz="2300" dirty="0" err="1">
                <a:latin typeface="Times New Roman" panose="02020603050405020304" pitchFamily="18" charset="0"/>
                <a:cs typeface="Times New Roman" panose="02020603050405020304" pitchFamily="18" charset="0"/>
              </a:rPr>
              <a:t>Дёке</a:t>
            </a:r>
            <a:r>
              <a:rPr lang="ru-RU" sz="2300" dirty="0">
                <a:latin typeface="Times New Roman" panose="02020603050405020304" pitchFamily="18" charset="0"/>
                <a:cs typeface="Times New Roman" panose="02020603050405020304" pitchFamily="18" charset="0"/>
              </a:rPr>
              <a:t> </a:t>
            </a:r>
            <a:r>
              <a:rPr lang="ru-RU" sz="2300" dirty="0" err="1">
                <a:latin typeface="Times New Roman" panose="02020603050405020304" pitchFamily="18" charset="0"/>
                <a:cs typeface="Times New Roman" panose="02020603050405020304" pitchFamily="18" charset="0"/>
              </a:rPr>
              <a:t>Экстружн</a:t>
            </a:r>
            <a:r>
              <a:rPr lang="ru-RU" sz="2300" dirty="0">
                <a:latin typeface="Times New Roman" panose="02020603050405020304" pitchFamily="18" charset="0"/>
                <a:cs typeface="Times New Roman" panose="02020603050405020304" pitchFamily="18" charset="0"/>
              </a:rPr>
              <a:t>», «АЗС Урал». </a:t>
            </a:r>
          </a:p>
        </p:txBody>
      </p:sp>
      <p:pic>
        <p:nvPicPr>
          <p:cNvPr id="4" name="Рисунок 3">
            <a:extLst>
              <a:ext uri="{FF2B5EF4-FFF2-40B4-BE49-F238E27FC236}">
                <a16:creationId xmlns:a16="http://schemas.microsoft.com/office/drawing/2014/main" id="{FAA30009-5CE6-5495-333D-E0A99AEF4C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2958" y="162807"/>
            <a:ext cx="2106083" cy="654522"/>
          </a:xfrm>
          <a:prstGeom prst="rect">
            <a:avLst/>
          </a:prstGeom>
        </p:spPr>
      </p:pic>
      <p:pic>
        <p:nvPicPr>
          <p:cNvPr id="2" name="Рисунок 1">
            <a:extLst>
              <a:ext uri="{FF2B5EF4-FFF2-40B4-BE49-F238E27FC236}">
                <a16:creationId xmlns:a16="http://schemas.microsoft.com/office/drawing/2014/main" id="{6731917C-120E-F4F2-ACB1-2CE27BA9C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840" y="3374047"/>
            <a:ext cx="4984358" cy="3321146"/>
          </a:xfrm>
          <a:prstGeom prst="rect">
            <a:avLst/>
          </a:prstGeom>
        </p:spPr>
      </p:pic>
      <p:pic>
        <p:nvPicPr>
          <p:cNvPr id="5" name="Рисунок 4">
            <a:extLst>
              <a:ext uri="{FF2B5EF4-FFF2-40B4-BE49-F238E27FC236}">
                <a16:creationId xmlns:a16="http://schemas.microsoft.com/office/drawing/2014/main" id="{8337A64B-D0F6-5C75-711B-63603B93D9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8" y="3374047"/>
            <a:ext cx="4984358" cy="3321146"/>
          </a:xfrm>
          <a:prstGeom prst="rect">
            <a:avLst/>
          </a:prstGeom>
        </p:spPr>
      </p:pic>
    </p:spTree>
    <p:extLst>
      <p:ext uri="{BB962C8B-B14F-4D97-AF65-F5344CB8AC3E}">
        <p14:creationId xmlns:p14="http://schemas.microsoft.com/office/powerpoint/2010/main" val="1393117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CFE2E03-DF8C-B765-0128-AD9721F2CA44}"/>
              </a:ext>
            </a:extLst>
          </p:cNvPr>
          <p:cNvSpPr>
            <a:spLocks noGrp="1"/>
          </p:cNvSpPr>
          <p:nvPr>
            <p:ph idx="1"/>
          </p:nvPr>
        </p:nvSpPr>
        <p:spPr>
          <a:xfrm>
            <a:off x="179087" y="810885"/>
            <a:ext cx="11442577" cy="1335126"/>
          </a:xfrm>
        </p:spPr>
        <p:txBody>
          <a:bodyPr>
            <a:normAutofit/>
          </a:bodyPr>
          <a:lstStyle/>
          <a:p>
            <a:pPr marL="0" indent="0">
              <a:buNone/>
            </a:pPr>
            <a:r>
              <a:rPr lang="ru-RU" sz="2000" dirty="0">
                <a:latin typeface="Times New Roman" panose="02020603050405020304" pitchFamily="18" charset="0"/>
                <a:cs typeface="Times New Roman" panose="02020603050405020304" pitchFamily="18" charset="0"/>
              </a:rPr>
              <a:t>По уникальному составу команд изначально было понятно, что борьба на площадках будет серьезная. Перед стартом все команды настроились на победу, поэтому по степени эмоциональности корпоративный турнир не уступал профессиональному. По итогам жеребьевки команды были распределены по группам следующим образом: </a:t>
            </a:r>
          </a:p>
        </p:txBody>
      </p:sp>
      <p:graphicFrame>
        <p:nvGraphicFramePr>
          <p:cNvPr id="4" name="Таблица 3">
            <a:extLst>
              <a:ext uri="{FF2B5EF4-FFF2-40B4-BE49-F238E27FC236}">
                <a16:creationId xmlns:a16="http://schemas.microsoft.com/office/drawing/2014/main" id="{3BBED50F-A846-500B-8E2E-5CA3C0D4BBD8}"/>
              </a:ext>
            </a:extLst>
          </p:cNvPr>
          <p:cNvGraphicFramePr>
            <a:graphicFrameLocks noGrp="1"/>
          </p:cNvGraphicFramePr>
          <p:nvPr>
            <p:extLst>
              <p:ext uri="{D42A27DB-BD31-4B8C-83A1-F6EECF244321}">
                <p14:modId xmlns:p14="http://schemas.microsoft.com/office/powerpoint/2010/main" val="2875674393"/>
              </p:ext>
            </p:extLst>
          </p:nvPr>
        </p:nvGraphicFramePr>
        <p:xfrm>
          <a:off x="365076" y="2501021"/>
          <a:ext cx="3929033" cy="1510166"/>
        </p:xfrm>
        <a:graphic>
          <a:graphicData uri="http://schemas.openxmlformats.org/drawingml/2006/table">
            <a:tbl>
              <a:tblPr firstRow="1" bandRow="1">
                <a:tableStyleId>{5C22544A-7EE6-4342-B048-85BDC9FD1C3A}</a:tableStyleId>
              </a:tblPr>
              <a:tblGrid>
                <a:gridCol w="729950">
                  <a:extLst>
                    <a:ext uri="{9D8B030D-6E8A-4147-A177-3AD203B41FA5}">
                      <a16:colId xmlns:a16="http://schemas.microsoft.com/office/drawing/2014/main" val="1196282621"/>
                    </a:ext>
                  </a:extLst>
                </a:gridCol>
                <a:gridCol w="3199083">
                  <a:extLst>
                    <a:ext uri="{9D8B030D-6E8A-4147-A177-3AD203B41FA5}">
                      <a16:colId xmlns:a16="http://schemas.microsoft.com/office/drawing/2014/main" val="1719566496"/>
                    </a:ext>
                  </a:extLst>
                </a:gridCol>
              </a:tblGrid>
              <a:tr h="380862">
                <a:tc>
                  <a:txBody>
                    <a:bodyPr/>
                    <a:lstStyle/>
                    <a:p>
                      <a:r>
                        <a:rPr lang="ru-RU" dirty="0">
                          <a:solidFill>
                            <a:schemeClr val="tx1"/>
                          </a:solidFill>
                          <a:latin typeface="Times New Roman" panose="02020603050405020304" pitchFamily="18" charset="0"/>
                          <a:cs typeface="Times New Roman" panose="02020603050405020304" pitchFamily="18" charset="0"/>
                        </a:rPr>
                        <a:t>№</a:t>
                      </a:r>
                    </a:p>
                  </a:txBody>
                  <a:tcPr>
                    <a:solidFill>
                      <a:schemeClr val="accent2"/>
                    </a:solidFill>
                  </a:tcPr>
                </a:tc>
                <a:tc>
                  <a:txBody>
                    <a:bodyPr/>
                    <a:lstStyle/>
                    <a:p>
                      <a:r>
                        <a:rPr lang="ru-RU" dirty="0">
                          <a:solidFill>
                            <a:schemeClr val="tx1"/>
                          </a:solidFill>
                          <a:latin typeface="Times New Roman" panose="02020603050405020304" pitchFamily="18" charset="0"/>
                          <a:cs typeface="Times New Roman" panose="02020603050405020304" pitchFamily="18" charset="0"/>
                        </a:rPr>
                        <a:t>Команда</a:t>
                      </a:r>
                    </a:p>
                  </a:txBody>
                  <a:tcPr>
                    <a:solidFill>
                      <a:schemeClr val="accent2"/>
                    </a:solidFill>
                  </a:tcPr>
                </a:tc>
                <a:extLst>
                  <a:ext uri="{0D108BD9-81ED-4DB2-BD59-A6C34878D82A}">
                    <a16:rowId xmlns:a16="http://schemas.microsoft.com/office/drawing/2014/main" val="3935209377"/>
                  </a:ext>
                </a:extLst>
              </a:tr>
              <a:tr h="369143">
                <a:tc>
                  <a:txBody>
                    <a:bodyPr/>
                    <a:lstStyle/>
                    <a:p>
                      <a:r>
                        <a:rPr lang="ru-RU" dirty="0">
                          <a:latin typeface="Times New Roman" panose="02020603050405020304" pitchFamily="18" charset="0"/>
                          <a:cs typeface="Times New Roman" panose="02020603050405020304" pitchFamily="18" charset="0"/>
                        </a:rPr>
                        <a:t>1</a:t>
                      </a:r>
                    </a:p>
                  </a:txBody>
                  <a:tcPr/>
                </a:tc>
                <a:tc>
                  <a:txBody>
                    <a:bodyPr/>
                    <a:lstStyle/>
                    <a:p>
                      <a:r>
                        <a:rPr lang="ru-RU" dirty="0">
                          <a:latin typeface="Times New Roman" panose="02020603050405020304" pitchFamily="18" charset="0"/>
                          <a:cs typeface="Times New Roman" panose="02020603050405020304" pitchFamily="18" charset="0"/>
                        </a:rPr>
                        <a:t>Газпром </a:t>
                      </a:r>
                      <a:r>
                        <a:rPr lang="ru-RU" dirty="0" err="1">
                          <a:latin typeface="Times New Roman" panose="02020603050405020304" pitchFamily="18" charset="0"/>
                          <a:cs typeface="Times New Roman" panose="02020603050405020304" pitchFamily="18" charset="0"/>
                        </a:rPr>
                        <a:t>Информ</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46440213"/>
                  </a:ext>
                </a:extLst>
              </a:tr>
              <a:tr h="380862">
                <a:tc>
                  <a:txBody>
                    <a:bodyPr/>
                    <a:lstStyle/>
                    <a:p>
                      <a:r>
                        <a:rPr lang="ru-RU" dirty="0">
                          <a:latin typeface="Times New Roman" panose="02020603050405020304" pitchFamily="18" charset="0"/>
                          <a:cs typeface="Times New Roman" panose="02020603050405020304" pitchFamily="18" charset="0"/>
                        </a:rPr>
                        <a:t>2</a:t>
                      </a:r>
                    </a:p>
                  </a:txBody>
                  <a:tcPr/>
                </a:tc>
                <a:tc>
                  <a:txBody>
                    <a:bodyPr/>
                    <a:lstStyle/>
                    <a:p>
                      <a:r>
                        <a:rPr lang="ru-RU" dirty="0">
                          <a:latin typeface="Times New Roman" panose="02020603050405020304" pitchFamily="18" charset="0"/>
                          <a:cs typeface="Times New Roman" panose="02020603050405020304" pitchFamily="18" charset="0"/>
                        </a:rPr>
                        <a:t>ГСК </a:t>
                      </a:r>
                      <a:r>
                        <a:rPr lang="ru-RU" dirty="0" err="1">
                          <a:latin typeface="Times New Roman" panose="02020603050405020304" pitchFamily="18" charset="0"/>
                          <a:cs typeface="Times New Roman" panose="02020603050405020304" pitchFamily="18" charset="0"/>
                        </a:rPr>
                        <a:t>Югория</a:t>
                      </a:r>
                      <a:r>
                        <a:rPr lang="ru-RU" dirty="0">
                          <a:latin typeface="Times New Roman" panose="02020603050405020304" pitchFamily="18" charset="0"/>
                          <a:cs typeface="Times New Roman" panose="02020603050405020304" pitchFamily="18" charset="0"/>
                        </a:rPr>
                        <a:t> </a:t>
                      </a:r>
                    </a:p>
                  </a:txBody>
                  <a:tcPr/>
                </a:tc>
                <a:extLst>
                  <a:ext uri="{0D108BD9-81ED-4DB2-BD59-A6C34878D82A}">
                    <a16:rowId xmlns:a16="http://schemas.microsoft.com/office/drawing/2014/main" val="3061568125"/>
                  </a:ext>
                </a:extLst>
              </a:tr>
              <a:tr h="379299">
                <a:tc>
                  <a:txBody>
                    <a:bodyPr/>
                    <a:lstStyle/>
                    <a:p>
                      <a:r>
                        <a:rPr lang="ru-RU" dirty="0">
                          <a:latin typeface="Times New Roman" panose="02020603050405020304" pitchFamily="18" charset="0"/>
                          <a:cs typeface="Times New Roman" panose="02020603050405020304" pitchFamily="18" charset="0"/>
                        </a:rPr>
                        <a:t>3</a:t>
                      </a:r>
                    </a:p>
                  </a:txBody>
                  <a:tcPr/>
                </a:tc>
                <a:tc>
                  <a:txBody>
                    <a:bodyPr/>
                    <a:lstStyle/>
                    <a:p>
                      <a:r>
                        <a:rPr lang="ru-RU" dirty="0" err="1">
                          <a:latin typeface="Times New Roman" panose="02020603050405020304" pitchFamily="18" charset="0"/>
                          <a:cs typeface="Times New Roman" panose="02020603050405020304" pitchFamily="18" charset="0"/>
                        </a:rPr>
                        <a:t>МЕДПЛАНТ</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84304148"/>
                  </a:ext>
                </a:extLst>
              </a:tr>
            </a:tbl>
          </a:graphicData>
        </a:graphic>
      </p:graphicFrame>
      <p:sp>
        <p:nvSpPr>
          <p:cNvPr id="5" name="TextBox 4">
            <a:extLst>
              <a:ext uri="{FF2B5EF4-FFF2-40B4-BE49-F238E27FC236}">
                <a16:creationId xmlns:a16="http://schemas.microsoft.com/office/drawing/2014/main" id="{95DCF5CD-6D96-ED0E-4309-9E19429954EA}"/>
              </a:ext>
            </a:extLst>
          </p:cNvPr>
          <p:cNvSpPr txBox="1"/>
          <p:nvPr/>
        </p:nvSpPr>
        <p:spPr>
          <a:xfrm>
            <a:off x="1415193" y="2042412"/>
            <a:ext cx="1828800" cy="369332"/>
          </a:xfrm>
          <a:prstGeom prst="rect">
            <a:avLst/>
          </a:prstGeom>
          <a:noFill/>
        </p:spPr>
        <p:txBody>
          <a:bodyPr wrap="square" rtlCol="0">
            <a:spAutoFit/>
          </a:bodyPr>
          <a:lstStyle/>
          <a:p>
            <a:pPr algn="l"/>
            <a:r>
              <a:rPr lang="ru-RU" b="1" dirty="0">
                <a:latin typeface="Times New Roman" panose="02020603050405020304" pitchFamily="18" charset="0"/>
                <a:cs typeface="Times New Roman" panose="02020603050405020304" pitchFamily="18" charset="0"/>
              </a:rPr>
              <a:t>Группа А</a:t>
            </a:r>
          </a:p>
        </p:txBody>
      </p:sp>
      <p:graphicFrame>
        <p:nvGraphicFramePr>
          <p:cNvPr id="7" name="Таблица 6">
            <a:extLst>
              <a:ext uri="{FF2B5EF4-FFF2-40B4-BE49-F238E27FC236}">
                <a16:creationId xmlns:a16="http://schemas.microsoft.com/office/drawing/2014/main" id="{9D023CB1-5A1D-F6A3-C8D2-201D68F938DF}"/>
              </a:ext>
            </a:extLst>
          </p:cNvPr>
          <p:cNvGraphicFramePr>
            <a:graphicFrameLocks noGrp="1"/>
          </p:cNvGraphicFramePr>
          <p:nvPr>
            <p:extLst>
              <p:ext uri="{D42A27DB-BD31-4B8C-83A1-F6EECF244321}">
                <p14:modId xmlns:p14="http://schemas.microsoft.com/office/powerpoint/2010/main" val="2238409616"/>
              </p:ext>
            </p:extLst>
          </p:nvPr>
        </p:nvGraphicFramePr>
        <p:xfrm>
          <a:off x="365076" y="5139115"/>
          <a:ext cx="3929033" cy="1510168"/>
        </p:xfrm>
        <a:graphic>
          <a:graphicData uri="http://schemas.openxmlformats.org/drawingml/2006/table">
            <a:tbl>
              <a:tblPr firstRow="1" bandRow="1">
                <a:tableStyleId>{5C22544A-7EE6-4342-B048-85BDC9FD1C3A}</a:tableStyleId>
              </a:tblPr>
              <a:tblGrid>
                <a:gridCol w="729951">
                  <a:extLst>
                    <a:ext uri="{9D8B030D-6E8A-4147-A177-3AD203B41FA5}">
                      <a16:colId xmlns:a16="http://schemas.microsoft.com/office/drawing/2014/main" val="1196282621"/>
                    </a:ext>
                  </a:extLst>
                </a:gridCol>
                <a:gridCol w="3199082">
                  <a:extLst>
                    <a:ext uri="{9D8B030D-6E8A-4147-A177-3AD203B41FA5}">
                      <a16:colId xmlns:a16="http://schemas.microsoft.com/office/drawing/2014/main" val="1719566496"/>
                    </a:ext>
                  </a:extLst>
                </a:gridCol>
              </a:tblGrid>
              <a:tr h="377542">
                <a:tc>
                  <a:txBody>
                    <a:bodyPr/>
                    <a:lstStyle/>
                    <a:p>
                      <a:r>
                        <a:rPr lang="ru-RU" dirty="0">
                          <a:solidFill>
                            <a:schemeClr val="tx1"/>
                          </a:solidFill>
                          <a:latin typeface="Times New Roman" panose="02020603050405020304" pitchFamily="18" charset="0"/>
                          <a:cs typeface="Times New Roman" panose="02020603050405020304" pitchFamily="18" charset="0"/>
                        </a:rPr>
                        <a:t>№</a:t>
                      </a:r>
                    </a:p>
                  </a:txBody>
                  <a:tcPr>
                    <a:solidFill>
                      <a:schemeClr val="accent2"/>
                    </a:solidFill>
                  </a:tcPr>
                </a:tc>
                <a:tc>
                  <a:txBody>
                    <a:bodyPr/>
                    <a:lstStyle/>
                    <a:p>
                      <a:r>
                        <a:rPr lang="ru-RU" dirty="0">
                          <a:solidFill>
                            <a:schemeClr val="tx1"/>
                          </a:solidFill>
                          <a:latin typeface="Times New Roman" panose="02020603050405020304" pitchFamily="18" charset="0"/>
                          <a:cs typeface="Times New Roman" panose="02020603050405020304" pitchFamily="18" charset="0"/>
                        </a:rPr>
                        <a:t>Команда</a:t>
                      </a:r>
                    </a:p>
                  </a:txBody>
                  <a:tcPr>
                    <a:solidFill>
                      <a:schemeClr val="accent2"/>
                    </a:solidFill>
                  </a:tcPr>
                </a:tc>
                <a:extLst>
                  <a:ext uri="{0D108BD9-81ED-4DB2-BD59-A6C34878D82A}">
                    <a16:rowId xmlns:a16="http://schemas.microsoft.com/office/drawing/2014/main" val="3935209377"/>
                  </a:ext>
                </a:extLst>
              </a:tr>
              <a:tr h="377542">
                <a:tc>
                  <a:txBody>
                    <a:bodyPr/>
                    <a:lstStyle/>
                    <a:p>
                      <a:r>
                        <a:rPr lang="ru-RU" dirty="0">
                          <a:latin typeface="Times New Roman" panose="02020603050405020304" pitchFamily="18" charset="0"/>
                          <a:cs typeface="Times New Roman" panose="02020603050405020304" pitchFamily="18" charset="0"/>
                        </a:rPr>
                        <a:t>1</a:t>
                      </a:r>
                    </a:p>
                  </a:txBody>
                  <a:tcPr/>
                </a:tc>
                <a:tc>
                  <a:txBody>
                    <a:bodyPr/>
                    <a:lstStyle/>
                    <a:p>
                      <a:r>
                        <a:rPr lang="ru-RU" dirty="0">
                          <a:latin typeface="Times New Roman" panose="02020603050405020304" pitchFamily="18" charset="0"/>
                          <a:cs typeface="Times New Roman" panose="02020603050405020304" pitchFamily="18" charset="0"/>
                        </a:rPr>
                        <a:t>ВДНХ</a:t>
                      </a:r>
                    </a:p>
                  </a:txBody>
                  <a:tcPr/>
                </a:tc>
                <a:extLst>
                  <a:ext uri="{0D108BD9-81ED-4DB2-BD59-A6C34878D82A}">
                    <a16:rowId xmlns:a16="http://schemas.microsoft.com/office/drawing/2014/main" val="3846440213"/>
                  </a:ext>
                </a:extLst>
              </a:tr>
              <a:tr h="377542">
                <a:tc>
                  <a:txBody>
                    <a:bodyPr/>
                    <a:lstStyle/>
                    <a:p>
                      <a:r>
                        <a:rPr lang="ru-RU" dirty="0">
                          <a:latin typeface="Times New Roman" panose="02020603050405020304" pitchFamily="18" charset="0"/>
                          <a:cs typeface="Times New Roman" panose="02020603050405020304" pitchFamily="18" charset="0"/>
                        </a:rPr>
                        <a:t>2</a:t>
                      </a:r>
                    </a:p>
                  </a:txBody>
                  <a:tcPr/>
                </a:tc>
                <a:tc>
                  <a:txBody>
                    <a:bodyPr/>
                    <a:lstStyle/>
                    <a:p>
                      <a:r>
                        <a:rPr lang="ru-RU" dirty="0">
                          <a:latin typeface="Times New Roman" panose="02020603050405020304" pitchFamily="18" charset="0"/>
                          <a:cs typeface="Times New Roman" panose="02020603050405020304" pitchFamily="18" charset="0"/>
                        </a:rPr>
                        <a:t>НИИИ</a:t>
                      </a:r>
                    </a:p>
                  </a:txBody>
                  <a:tcPr/>
                </a:tc>
                <a:extLst>
                  <a:ext uri="{0D108BD9-81ED-4DB2-BD59-A6C34878D82A}">
                    <a16:rowId xmlns:a16="http://schemas.microsoft.com/office/drawing/2014/main" val="3061568125"/>
                  </a:ext>
                </a:extLst>
              </a:tr>
              <a:tr h="377542">
                <a:tc>
                  <a:txBody>
                    <a:bodyPr/>
                    <a:lstStyle/>
                    <a:p>
                      <a:r>
                        <a:rPr lang="ru-RU" dirty="0">
                          <a:latin typeface="Times New Roman" panose="02020603050405020304" pitchFamily="18" charset="0"/>
                          <a:cs typeface="Times New Roman" panose="02020603050405020304" pitchFamily="18" charset="0"/>
                        </a:rPr>
                        <a:t>3</a:t>
                      </a:r>
                    </a:p>
                  </a:txBody>
                  <a:tcPr/>
                </a:tc>
                <a:tc>
                  <a:txBody>
                    <a:bodyPr/>
                    <a:lstStyle/>
                    <a:p>
                      <a:r>
                        <a:rPr lang="ru-RU" dirty="0">
                          <a:latin typeface="Times New Roman" panose="02020603050405020304" pitchFamily="18" charset="0"/>
                          <a:cs typeface="Times New Roman" panose="02020603050405020304" pitchFamily="18" charset="0"/>
                        </a:rPr>
                        <a:t>Черкизово</a:t>
                      </a:r>
                    </a:p>
                  </a:txBody>
                  <a:tcPr/>
                </a:tc>
                <a:extLst>
                  <a:ext uri="{0D108BD9-81ED-4DB2-BD59-A6C34878D82A}">
                    <a16:rowId xmlns:a16="http://schemas.microsoft.com/office/drawing/2014/main" val="1184304148"/>
                  </a:ext>
                </a:extLst>
              </a:tr>
            </a:tbl>
          </a:graphicData>
        </a:graphic>
      </p:graphicFrame>
      <p:sp>
        <p:nvSpPr>
          <p:cNvPr id="9" name="TextBox 8">
            <a:extLst>
              <a:ext uri="{FF2B5EF4-FFF2-40B4-BE49-F238E27FC236}">
                <a16:creationId xmlns:a16="http://schemas.microsoft.com/office/drawing/2014/main" id="{BDBE0575-871E-E78A-26F9-87B3DE055A37}"/>
              </a:ext>
            </a:extLst>
          </p:cNvPr>
          <p:cNvSpPr txBox="1"/>
          <p:nvPr/>
        </p:nvSpPr>
        <p:spPr>
          <a:xfrm>
            <a:off x="1415192" y="4644654"/>
            <a:ext cx="1828800" cy="369332"/>
          </a:xfrm>
          <a:prstGeom prst="rect">
            <a:avLst/>
          </a:prstGeom>
          <a:noFill/>
        </p:spPr>
        <p:txBody>
          <a:bodyPr wrap="square" rtlCol="0">
            <a:spAutoFit/>
          </a:bodyPr>
          <a:lstStyle/>
          <a:p>
            <a:pPr algn="l"/>
            <a:r>
              <a:rPr lang="ru-RU" b="1" dirty="0">
                <a:latin typeface="Times New Roman" panose="02020603050405020304" pitchFamily="18" charset="0"/>
                <a:cs typeface="Times New Roman" panose="02020603050405020304" pitchFamily="18" charset="0"/>
              </a:rPr>
              <a:t>Группа </a:t>
            </a:r>
            <a:r>
              <a:rPr lang="en-GB" b="1" dirty="0">
                <a:latin typeface="Times New Roman" panose="02020603050405020304" pitchFamily="18" charset="0"/>
                <a:cs typeface="Times New Roman" panose="02020603050405020304" pitchFamily="18" charset="0"/>
              </a:rPr>
              <a:t>B</a:t>
            </a:r>
            <a:endParaRPr lang="ru-RU" b="1" dirty="0">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97004805-4E3E-1C18-A394-641396AE5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4162" y="195999"/>
            <a:ext cx="1672425" cy="519751"/>
          </a:xfrm>
          <a:prstGeom prst="rect">
            <a:avLst/>
          </a:prstGeom>
        </p:spPr>
      </p:pic>
      <p:pic>
        <p:nvPicPr>
          <p:cNvPr id="6" name="Рисунок 5">
            <a:extLst>
              <a:ext uri="{FF2B5EF4-FFF2-40B4-BE49-F238E27FC236}">
                <a16:creationId xmlns:a16="http://schemas.microsoft.com/office/drawing/2014/main" id="{E80E31A0-B3AA-42F7-E01A-E08DEB0D5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349" y="2133292"/>
            <a:ext cx="6963563" cy="4639917"/>
          </a:xfrm>
          <a:prstGeom prst="rect">
            <a:avLst/>
          </a:prstGeom>
        </p:spPr>
      </p:pic>
    </p:spTree>
    <p:extLst>
      <p:ext uri="{BB962C8B-B14F-4D97-AF65-F5344CB8AC3E}">
        <p14:creationId xmlns:p14="http://schemas.microsoft.com/office/powerpoint/2010/main" val="4200460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FBAD2A0-3F81-AB7C-723E-0AEA7AAB1511}"/>
              </a:ext>
            </a:extLst>
          </p:cNvPr>
          <p:cNvSpPr>
            <a:spLocks noGrp="1"/>
          </p:cNvSpPr>
          <p:nvPr>
            <p:ph idx="1"/>
          </p:nvPr>
        </p:nvSpPr>
        <p:spPr>
          <a:xfrm>
            <a:off x="736724" y="876167"/>
            <a:ext cx="10515600" cy="1129325"/>
          </a:xfrm>
        </p:spPr>
        <p:txBody>
          <a:bodyPr>
            <a:normAutofit/>
          </a:bodyPr>
          <a:lstStyle/>
          <a:p>
            <a:pPr marL="0" indent="0">
              <a:buNone/>
            </a:pPr>
            <a:r>
              <a:rPr lang="ru-RU" sz="2000" dirty="0">
                <a:latin typeface="Times New Roman" panose="02020603050405020304" pitchFamily="18" charset="0"/>
                <a:cs typeface="Times New Roman" panose="02020603050405020304" pitchFamily="18" charset="0"/>
              </a:rPr>
              <a:t>Сформированный состав участников не мог не радовать своей широтой: за первые строчки турнирной таблицы боролись как опытные постоянные участники, так и команды-дебютанты, ставшие для нас настоящим открытием и представившие самые разные сферы бизнеса.</a:t>
            </a:r>
          </a:p>
        </p:txBody>
      </p:sp>
      <p:graphicFrame>
        <p:nvGraphicFramePr>
          <p:cNvPr id="5" name="Таблица 4">
            <a:extLst>
              <a:ext uri="{FF2B5EF4-FFF2-40B4-BE49-F238E27FC236}">
                <a16:creationId xmlns:a16="http://schemas.microsoft.com/office/drawing/2014/main" id="{C2BD40B9-CD89-DC69-1AF1-F721C736135B}"/>
              </a:ext>
            </a:extLst>
          </p:cNvPr>
          <p:cNvGraphicFramePr>
            <a:graphicFrameLocks noGrp="1"/>
          </p:cNvGraphicFramePr>
          <p:nvPr>
            <p:extLst>
              <p:ext uri="{D42A27DB-BD31-4B8C-83A1-F6EECF244321}">
                <p14:modId xmlns:p14="http://schemas.microsoft.com/office/powerpoint/2010/main" val="3407751897"/>
              </p:ext>
            </p:extLst>
          </p:nvPr>
        </p:nvGraphicFramePr>
        <p:xfrm>
          <a:off x="365076" y="2501021"/>
          <a:ext cx="4579293" cy="1768653"/>
        </p:xfrm>
        <a:graphic>
          <a:graphicData uri="http://schemas.openxmlformats.org/drawingml/2006/table">
            <a:tbl>
              <a:tblPr firstRow="1" bandRow="1">
                <a:tableStyleId>{5C22544A-7EE6-4342-B048-85BDC9FD1C3A}</a:tableStyleId>
              </a:tblPr>
              <a:tblGrid>
                <a:gridCol w="850758">
                  <a:extLst>
                    <a:ext uri="{9D8B030D-6E8A-4147-A177-3AD203B41FA5}">
                      <a16:colId xmlns:a16="http://schemas.microsoft.com/office/drawing/2014/main" val="1196282621"/>
                    </a:ext>
                  </a:extLst>
                </a:gridCol>
                <a:gridCol w="3728535">
                  <a:extLst>
                    <a:ext uri="{9D8B030D-6E8A-4147-A177-3AD203B41FA5}">
                      <a16:colId xmlns:a16="http://schemas.microsoft.com/office/drawing/2014/main" val="1719566496"/>
                    </a:ext>
                  </a:extLst>
                </a:gridCol>
              </a:tblGrid>
              <a:tr h="446052">
                <a:tc>
                  <a:txBody>
                    <a:bodyPr/>
                    <a:lstStyle/>
                    <a:p>
                      <a:r>
                        <a:rPr lang="ru-RU" dirty="0">
                          <a:solidFill>
                            <a:schemeClr val="tx1"/>
                          </a:solidFill>
                          <a:latin typeface="Times New Roman" panose="02020603050405020304" pitchFamily="18" charset="0"/>
                          <a:cs typeface="Times New Roman" panose="02020603050405020304" pitchFamily="18" charset="0"/>
                        </a:rPr>
                        <a:t>№</a:t>
                      </a:r>
                    </a:p>
                  </a:txBody>
                  <a:tcPr>
                    <a:solidFill>
                      <a:schemeClr val="accent2"/>
                    </a:solidFill>
                  </a:tcPr>
                </a:tc>
                <a:tc>
                  <a:txBody>
                    <a:bodyPr/>
                    <a:lstStyle/>
                    <a:p>
                      <a:r>
                        <a:rPr lang="ru-RU" dirty="0">
                          <a:solidFill>
                            <a:schemeClr val="tx1"/>
                          </a:solidFill>
                          <a:latin typeface="Times New Roman" panose="02020603050405020304" pitchFamily="18" charset="0"/>
                          <a:cs typeface="Times New Roman" panose="02020603050405020304" pitchFamily="18" charset="0"/>
                        </a:rPr>
                        <a:t>Команда</a:t>
                      </a:r>
                    </a:p>
                  </a:txBody>
                  <a:tcPr>
                    <a:solidFill>
                      <a:schemeClr val="accent2"/>
                    </a:solidFill>
                  </a:tcPr>
                </a:tc>
                <a:extLst>
                  <a:ext uri="{0D108BD9-81ED-4DB2-BD59-A6C34878D82A}">
                    <a16:rowId xmlns:a16="http://schemas.microsoft.com/office/drawing/2014/main" val="3935209377"/>
                  </a:ext>
                </a:extLst>
              </a:tr>
              <a:tr h="432327">
                <a:tc>
                  <a:txBody>
                    <a:bodyPr/>
                    <a:lstStyle/>
                    <a:p>
                      <a:r>
                        <a:rPr lang="ru-RU" dirty="0">
                          <a:latin typeface="Times New Roman" panose="02020603050405020304" pitchFamily="18" charset="0"/>
                          <a:cs typeface="Times New Roman" panose="02020603050405020304" pitchFamily="18" charset="0"/>
                        </a:rPr>
                        <a:t>1</a:t>
                      </a:r>
                    </a:p>
                  </a:txBody>
                  <a:tcPr/>
                </a:tc>
                <a:tc>
                  <a:txBody>
                    <a:bodyPr/>
                    <a:lstStyle/>
                    <a:p>
                      <a:r>
                        <a:rPr lang="ru-RU" dirty="0" err="1">
                          <a:latin typeface="Times New Roman" panose="02020603050405020304" pitchFamily="18" charset="0"/>
                          <a:cs typeface="Times New Roman" panose="02020603050405020304" pitchFamily="18" charset="0"/>
                        </a:rPr>
                        <a:t>ЭНЕРГОСТРОЙ</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46440213"/>
                  </a:ext>
                </a:extLst>
              </a:tr>
              <a:tr h="446052">
                <a:tc>
                  <a:txBody>
                    <a:bodyPr/>
                    <a:lstStyle/>
                    <a:p>
                      <a:r>
                        <a:rPr lang="ru-RU" dirty="0">
                          <a:latin typeface="Times New Roman" panose="02020603050405020304" pitchFamily="18" charset="0"/>
                          <a:cs typeface="Times New Roman" panose="02020603050405020304" pitchFamily="18" charset="0"/>
                        </a:rPr>
                        <a:t>2</a:t>
                      </a:r>
                    </a:p>
                  </a:txBody>
                  <a:tcPr/>
                </a:tc>
                <a:tc>
                  <a:txBody>
                    <a:bodyPr/>
                    <a:lstStyle/>
                    <a:p>
                      <a:r>
                        <a:rPr lang="ru-RU" dirty="0">
                          <a:latin typeface="Times New Roman" panose="02020603050405020304" pitchFamily="18" charset="0"/>
                          <a:cs typeface="Times New Roman" panose="02020603050405020304" pitchFamily="18" charset="0"/>
                        </a:rPr>
                        <a:t>ПБ АПЕКС</a:t>
                      </a:r>
                    </a:p>
                  </a:txBody>
                  <a:tcPr/>
                </a:tc>
                <a:extLst>
                  <a:ext uri="{0D108BD9-81ED-4DB2-BD59-A6C34878D82A}">
                    <a16:rowId xmlns:a16="http://schemas.microsoft.com/office/drawing/2014/main" val="3061568125"/>
                  </a:ext>
                </a:extLst>
              </a:tr>
              <a:tr h="444222">
                <a:tc>
                  <a:txBody>
                    <a:bodyPr/>
                    <a:lstStyle/>
                    <a:p>
                      <a:r>
                        <a:rPr lang="ru-RU" dirty="0">
                          <a:latin typeface="Times New Roman" panose="02020603050405020304" pitchFamily="18" charset="0"/>
                          <a:cs typeface="Times New Roman" panose="02020603050405020304" pitchFamily="18" charset="0"/>
                        </a:rPr>
                        <a:t>3</a:t>
                      </a:r>
                    </a:p>
                  </a:txBody>
                  <a:tcPr/>
                </a:tc>
                <a:tc>
                  <a:txBody>
                    <a:bodyPr/>
                    <a:lstStyle/>
                    <a:p>
                      <a:r>
                        <a:rPr lang="ru-RU" dirty="0" err="1">
                          <a:latin typeface="Times New Roman" panose="02020603050405020304" pitchFamily="18" charset="0"/>
                          <a:cs typeface="Times New Roman" panose="02020603050405020304" pitchFamily="18" charset="0"/>
                        </a:rPr>
                        <a:t>Дёке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Экстружн</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84304148"/>
                  </a:ext>
                </a:extLst>
              </a:tr>
            </a:tbl>
          </a:graphicData>
        </a:graphic>
      </p:graphicFrame>
      <p:graphicFrame>
        <p:nvGraphicFramePr>
          <p:cNvPr id="7" name="Таблица 6">
            <a:extLst>
              <a:ext uri="{FF2B5EF4-FFF2-40B4-BE49-F238E27FC236}">
                <a16:creationId xmlns:a16="http://schemas.microsoft.com/office/drawing/2014/main" id="{7F086C50-8AE7-223B-D626-D3D2852531A6}"/>
              </a:ext>
            </a:extLst>
          </p:cNvPr>
          <p:cNvGraphicFramePr>
            <a:graphicFrameLocks noGrp="1"/>
          </p:cNvGraphicFramePr>
          <p:nvPr>
            <p:extLst>
              <p:ext uri="{D42A27DB-BD31-4B8C-83A1-F6EECF244321}">
                <p14:modId xmlns:p14="http://schemas.microsoft.com/office/powerpoint/2010/main" val="184899585"/>
              </p:ext>
            </p:extLst>
          </p:nvPr>
        </p:nvGraphicFramePr>
        <p:xfrm>
          <a:off x="365075" y="4765203"/>
          <a:ext cx="4579293" cy="1953577"/>
        </p:xfrm>
        <a:graphic>
          <a:graphicData uri="http://schemas.openxmlformats.org/drawingml/2006/table">
            <a:tbl>
              <a:tblPr firstRow="1" bandRow="1">
                <a:tableStyleId>{5C22544A-7EE6-4342-B048-85BDC9FD1C3A}</a:tableStyleId>
              </a:tblPr>
              <a:tblGrid>
                <a:gridCol w="850758">
                  <a:extLst>
                    <a:ext uri="{9D8B030D-6E8A-4147-A177-3AD203B41FA5}">
                      <a16:colId xmlns:a16="http://schemas.microsoft.com/office/drawing/2014/main" val="1196282621"/>
                    </a:ext>
                  </a:extLst>
                </a:gridCol>
                <a:gridCol w="3728535">
                  <a:extLst>
                    <a:ext uri="{9D8B030D-6E8A-4147-A177-3AD203B41FA5}">
                      <a16:colId xmlns:a16="http://schemas.microsoft.com/office/drawing/2014/main" val="1719566496"/>
                    </a:ext>
                  </a:extLst>
                </a:gridCol>
              </a:tblGrid>
              <a:tr h="492690">
                <a:tc>
                  <a:txBody>
                    <a:bodyPr/>
                    <a:lstStyle/>
                    <a:p>
                      <a:r>
                        <a:rPr lang="ru-RU" dirty="0">
                          <a:solidFill>
                            <a:schemeClr val="tx1"/>
                          </a:solidFill>
                          <a:latin typeface="Times New Roman" panose="02020603050405020304" pitchFamily="18" charset="0"/>
                          <a:cs typeface="Times New Roman" panose="02020603050405020304" pitchFamily="18" charset="0"/>
                        </a:rPr>
                        <a:t>№</a:t>
                      </a:r>
                    </a:p>
                  </a:txBody>
                  <a:tcPr>
                    <a:solidFill>
                      <a:schemeClr val="accent2"/>
                    </a:solidFill>
                  </a:tcPr>
                </a:tc>
                <a:tc>
                  <a:txBody>
                    <a:bodyPr/>
                    <a:lstStyle/>
                    <a:p>
                      <a:r>
                        <a:rPr lang="ru-RU" dirty="0">
                          <a:solidFill>
                            <a:schemeClr val="tx1"/>
                          </a:solidFill>
                          <a:latin typeface="Times New Roman" panose="02020603050405020304" pitchFamily="18" charset="0"/>
                          <a:cs typeface="Times New Roman" panose="02020603050405020304" pitchFamily="18" charset="0"/>
                        </a:rPr>
                        <a:t>Команда</a:t>
                      </a:r>
                    </a:p>
                  </a:txBody>
                  <a:tcPr>
                    <a:solidFill>
                      <a:schemeClr val="accent2"/>
                    </a:solidFill>
                  </a:tcPr>
                </a:tc>
                <a:extLst>
                  <a:ext uri="{0D108BD9-81ED-4DB2-BD59-A6C34878D82A}">
                    <a16:rowId xmlns:a16="http://schemas.microsoft.com/office/drawing/2014/main" val="3935209377"/>
                  </a:ext>
                </a:extLst>
              </a:tr>
              <a:tr h="477530">
                <a:tc>
                  <a:txBody>
                    <a:bodyPr/>
                    <a:lstStyle/>
                    <a:p>
                      <a:r>
                        <a:rPr lang="ru-RU" dirty="0">
                          <a:latin typeface="Times New Roman" panose="02020603050405020304" pitchFamily="18" charset="0"/>
                          <a:cs typeface="Times New Roman" panose="02020603050405020304" pitchFamily="18" charset="0"/>
                        </a:rPr>
                        <a:t>1</a:t>
                      </a:r>
                    </a:p>
                  </a:txBody>
                  <a:tcPr/>
                </a:tc>
                <a:tc>
                  <a:txBody>
                    <a:bodyPr/>
                    <a:lstStyle/>
                    <a:p>
                      <a:r>
                        <a:rPr lang="ru-RU" dirty="0">
                          <a:latin typeface="Times New Roman" panose="02020603050405020304" pitchFamily="18" charset="0"/>
                          <a:cs typeface="Times New Roman" panose="02020603050405020304" pitchFamily="18" charset="0"/>
                        </a:rPr>
                        <a:t>АЗ УРАЛ</a:t>
                      </a:r>
                    </a:p>
                  </a:txBody>
                  <a:tcPr/>
                </a:tc>
                <a:extLst>
                  <a:ext uri="{0D108BD9-81ED-4DB2-BD59-A6C34878D82A}">
                    <a16:rowId xmlns:a16="http://schemas.microsoft.com/office/drawing/2014/main" val="3846440213"/>
                  </a:ext>
                </a:extLst>
              </a:tr>
              <a:tr h="492690">
                <a:tc>
                  <a:txBody>
                    <a:bodyPr/>
                    <a:lstStyle/>
                    <a:p>
                      <a:r>
                        <a:rPr lang="ru-RU" dirty="0">
                          <a:latin typeface="Times New Roman" panose="02020603050405020304" pitchFamily="18" charset="0"/>
                          <a:cs typeface="Times New Roman" panose="02020603050405020304" pitchFamily="18" charset="0"/>
                        </a:rPr>
                        <a:t>2</a:t>
                      </a:r>
                    </a:p>
                  </a:txBody>
                  <a:tcPr/>
                </a:tc>
                <a:tc>
                  <a:txBody>
                    <a:bodyPr/>
                    <a:lstStyle/>
                    <a:p>
                      <a:r>
                        <a:rPr lang="ru-RU" dirty="0">
                          <a:latin typeface="Times New Roman" panose="02020603050405020304" pitchFamily="18" charset="0"/>
                          <a:cs typeface="Times New Roman" panose="02020603050405020304" pitchFamily="18" charset="0"/>
                        </a:rPr>
                        <a:t>Россети Сибирь </a:t>
                      </a:r>
                    </a:p>
                  </a:txBody>
                  <a:tcPr/>
                </a:tc>
                <a:extLst>
                  <a:ext uri="{0D108BD9-81ED-4DB2-BD59-A6C34878D82A}">
                    <a16:rowId xmlns:a16="http://schemas.microsoft.com/office/drawing/2014/main" val="3061568125"/>
                  </a:ext>
                </a:extLst>
              </a:tr>
              <a:tr h="490667">
                <a:tc>
                  <a:txBody>
                    <a:bodyPr/>
                    <a:lstStyle/>
                    <a:p>
                      <a:r>
                        <a:rPr lang="ru-RU" dirty="0">
                          <a:latin typeface="Times New Roman" panose="02020603050405020304" pitchFamily="18" charset="0"/>
                          <a:cs typeface="Times New Roman" panose="02020603050405020304" pitchFamily="18" charset="0"/>
                        </a:rPr>
                        <a:t>3</a:t>
                      </a:r>
                    </a:p>
                  </a:txBody>
                  <a:tcPr/>
                </a:tc>
                <a:tc>
                  <a:txBody>
                    <a:bodyPr/>
                    <a:lstStyle/>
                    <a:p>
                      <a:r>
                        <a:rPr lang="en-GB" dirty="0">
                          <a:latin typeface="Times New Roman" panose="02020603050405020304" pitchFamily="18" charset="0"/>
                          <a:cs typeface="Times New Roman" panose="02020603050405020304" pitchFamily="18" charset="0"/>
                        </a:rPr>
                        <a:t>VBI</a:t>
                      </a:r>
                      <a:endParaRPr lang="ru-RU"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84304148"/>
                  </a:ext>
                </a:extLst>
              </a:tr>
            </a:tbl>
          </a:graphicData>
        </a:graphic>
      </p:graphicFrame>
      <p:sp>
        <p:nvSpPr>
          <p:cNvPr id="8" name="TextBox 7">
            <a:extLst>
              <a:ext uri="{FF2B5EF4-FFF2-40B4-BE49-F238E27FC236}">
                <a16:creationId xmlns:a16="http://schemas.microsoft.com/office/drawing/2014/main" id="{7D343215-4BED-751F-CF6F-BEB9340BFAE2}"/>
              </a:ext>
            </a:extLst>
          </p:cNvPr>
          <p:cNvSpPr txBox="1"/>
          <p:nvPr/>
        </p:nvSpPr>
        <p:spPr>
          <a:xfrm>
            <a:off x="1808631" y="2086523"/>
            <a:ext cx="1253905" cy="369332"/>
          </a:xfrm>
          <a:prstGeom prst="rect">
            <a:avLst/>
          </a:prstGeom>
          <a:noFill/>
        </p:spPr>
        <p:txBody>
          <a:bodyPr wrap="square" rtlCol="0">
            <a:spAutoFit/>
          </a:bodyPr>
          <a:lstStyle/>
          <a:p>
            <a:pPr algn="l"/>
            <a:r>
              <a:rPr lang="ru-RU" b="1" dirty="0">
                <a:latin typeface="Times New Roman" panose="02020603050405020304" pitchFamily="18" charset="0"/>
                <a:cs typeface="Times New Roman" panose="02020603050405020304" pitchFamily="18" charset="0"/>
              </a:rPr>
              <a:t>Группа </a:t>
            </a:r>
            <a:r>
              <a:rPr lang="en-GB" b="1" dirty="0">
                <a:latin typeface="Times New Roman" panose="02020603050405020304" pitchFamily="18" charset="0"/>
                <a:cs typeface="Times New Roman" panose="02020603050405020304" pitchFamily="18" charset="0"/>
              </a:rPr>
              <a:t>C</a:t>
            </a:r>
            <a:endParaRPr lang="ru-RU"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75D017C-2C63-E3A9-4D68-21AF04DF3FAA}"/>
              </a:ext>
            </a:extLst>
          </p:cNvPr>
          <p:cNvSpPr txBox="1"/>
          <p:nvPr/>
        </p:nvSpPr>
        <p:spPr>
          <a:xfrm>
            <a:off x="1808630" y="4332772"/>
            <a:ext cx="1253905" cy="369332"/>
          </a:xfrm>
          <a:prstGeom prst="rect">
            <a:avLst/>
          </a:prstGeom>
          <a:noFill/>
        </p:spPr>
        <p:txBody>
          <a:bodyPr wrap="square" rtlCol="0">
            <a:spAutoFit/>
          </a:bodyPr>
          <a:lstStyle/>
          <a:p>
            <a:pPr algn="l"/>
            <a:r>
              <a:rPr lang="ru-RU" b="1" dirty="0">
                <a:latin typeface="Times New Roman" panose="02020603050405020304" pitchFamily="18" charset="0"/>
                <a:cs typeface="Times New Roman" panose="02020603050405020304" pitchFamily="18" charset="0"/>
              </a:rPr>
              <a:t>Группа </a:t>
            </a:r>
            <a:r>
              <a:rPr lang="en-GB" b="1" dirty="0">
                <a:latin typeface="Times New Roman" panose="02020603050405020304" pitchFamily="18" charset="0"/>
                <a:cs typeface="Times New Roman" panose="02020603050405020304" pitchFamily="18" charset="0"/>
              </a:rPr>
              <a:t>D</a:t>
            </a:r>
            <a:endParaRPr lang="ru-RU" b="1" dirty="0">
              <a:latin typeface="Times New Roman" panose="02020603050405020304" pitchFamily="18" charset="0"/>
              <a:cs typeface="Times New Roman" panose="02020603050405020304" pitchFamily="18" charset="0"/>
            </a:endParaRPr>
          </a:p>
        </p:txBody>
      </p:sp>
      <p:pic>
        <p:nvPicPr>
          <p:cNvPr id="13" name="Рисунок 12">
            <a:extLst>
              <a:ext uri="{FF2B5EF4-FFF2-40B4-BE49-F238E27FC236}">
                <a16:creationId xmlns:a16="http://schemas.microsoft.com/office/drawing/2014/main" id="{BB9EE22D-2135-92B3-5ACF-2214948268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8311" y="212057"/>
            <a:ext cx="1672425" cy="519751"/>
          </a:xfrm>
          <a:prstGeom prst="rect">
            <a:avLst/>
          </a:prstGeom>
        </p:spPr>
      </p:pic>
      <p:pic>
        <p:nvPicPr>
          <p:cNvPr id="2" name="Рисунок 1">
            <a:extLst>
              <a:ext uri="{FF2B5EF4-FFF2-40B4-BE49-F238E27FC236}">
                <a16:creationId xmlns:a16="http://schemas.microsoft.com/office/drawing/2014/main" id="{E28B7F28-AC61-712F-F337-E8C14F1B2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311" y="2106807"/>
            <a:ext cx="6812312" cy="4539136"/>
          </a:xfrm>
          <a:prstGeom prst="rect">
            <a:avLst/>
          </a:prstGeom>
        </p:spPr>
      </p:pic>
    </p:spTree>
    <p:extLst>
      <p:ext uri="{BB962C8B-B14F-4D97-AF65-F5344CB8AC3E}">
        <p14:creationId xmlns:p14="http://schemas.microsoft.com/office/powerpoint/2010/main" val="811388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5E824FC-DD75-7BA4-807B-7E48C9B9EC05}"/>
              </a:ext>
            </a:extLst>
          </p:cNvPr>
          <p:cNvSpPr>
            <a:spLocks noGrp="1"/>
          </p:cNvSpPr>
          <p:nvPr>
            <p:ph idx="1"/>
          </p:nvPr>
        </p:nvSpPr>
        <p:spPr>
          <a:xfrm>
            <a:off x="942212" y="924962"/>
            <a:ext cx="10307574" cy="2487346"/>
          </a:xfrm>
        </p:spPr>
        <p:txBody>
          <a:bodyPr>
            <a:normAutofit fontScale="92500"/>
          </a:bodyPr>
          <a:lstStyle/>
          <a:p>
            <a:pPr marL="0" indent="0" algn="ctr">
              <a:lnSpc>
                <a:spcPct val="100000"/>
              </a:lnSpc>
              <a:buNone/>
            </a:pPr>
            <a:r>
              <a:rPr lang="ru-RU" sz="2400" b="1" dirty="0">
                <a:latin typeface="Times New Roman" panose="02020603050405020304" pitchFamily="18" charset="0"/>
                <a:cs typeface="Times New Roman" panose="02020603050405020304" pitchFamily="18" charset="0"/>
              </a:rPr>
              <a:t>Группа А</a:t>
            </a:r>
          </a:p>
          <a:p>
            <a:pPr marL="0" indent="0" algn="ctr">
              <a:lnSpc>
                <a:spcPct val="100000"/>
              </a:lnSpc>
              <a:buNone/>
            </a:pPr>
            <a:r>
              <a:rPr lang="ru-RU" sz="2400" dirty="0">
                <a:latin typeface="Times New Roman" panose="02020603050405020304" pitchFamily="18" charset="0"/>
                <a:cs typeface="Times New Roman" panose="02020603050405020304" pitchFamily="18" charset="0"/>
              </a:rPr>
              <a:t>Каждая игра в группе А не оставила ни одно зрителя равнодушным. Опытные игроки «Газпром </a:t>
            </a:r>
            <a:r>
              <a:rPr lang="ru-RU" sz="2400" dirty="0" err="1">
                <a:latin typeface="Times New Roman" panose="02020603050405020304" pitchFamily="18" charset="0"/>
                <a:cs typeface="Times New Roman" panose="02020603050405020304" pitchFamily="18" charset="0"/>
              </a:rPr>
              <a:t>Информ</a:t>
            </a:r>
            <a:r>
              <a:rPr lang="ru-RU" sz="2400" dirty="0">
                <a:latin typeface="Times New Roman" panose="02020603050405020304" pitchFamily="18" charset="0"/>
                <a:cs typeface="Times New Roman" panose="02020603050405020304" pitchFamily="18" charset="0"/>
              </a:rPr>
              <a:t>», «ГСК </a:t>
            </a:r>
            <a:r>
              <a:rPr lang="ru-RU" sz="2400" dirty="0" err="1">
                <a:latin typeface="Times New Roman" panose="02020603050405020304" pitchFamily="18" charset="0"/>
                <a:cs typeface="Times New Roman" panose="02020603050405020304" pitchFamily="18" charset="0"/>
              </a:rPr>
              <a:t>Югория</a:t>
            </a:r>
            <a:r>
              <a:rPr lang="ru-RU" sz="2400" dirty="0">
                <a:latin typeface="Times New Roman" panose="02020603050405020304" pitchFamily="18" charset="0"/>
                <a:cs typeface="Times New Roman" panose="02020603050405020304" pitchFamily="18" charset="0"/>
              </a:rPr>
              <a:t>» и «</a:t>
            </a:r>
            <a:r>
              <a:rPr lang="ru-RU" sz="2400" dirty="0" err="1">
                <a:latin typeface="Times New Roman" panose="02020603050405020304" pitchFamily="18" charset="0"/>
                <a:cs typeface="Times New Roman" panose="02020603050405020304" pitchFamily="18" charset="0"/>
              </a:rPr>
              <a:t>МЕДПЛАНТ</a:t>
            </a:r>
            <a:r>
              <a:rPr lang="ru-RU" sz="2400" dirty="0">
                <a:latin typeface="Times New Roman" panose="02020603050405020304" pitchFamily="18" charset="0"/>
                <a:cs typeface="Times New Roman" panose="02020603050405020304" pitchFamily="18" charset="0"/>
              </a:rPr>
              <a:t>» соревновались между собой. Опытная команда «Газпром </a:t>
            </a:r>
            <a:r>
              <a:rPr lang="ru-RU" sz="2400" dirty="0" err="1">
                <a:latin typeface="Times New Roman" panose="02020603050405020304" pitchFamily="18" charset="0"/>
                <a:cs typeface="Times New Roman" panose="02020603050405020304" pitchFamily="18" charset="0"/>
              </a:rPr>
              <a:t>Информ</a:t>
            </a:r>
            <a:r>
              <a:rPr lang="ru-RU" sz="2400" dirty="0">
                <a:latin typeface="Times New Roman" panose="02020603050405020304" pitchFamily="18" charset="0"/>
                <a:cs typeface="Times New Roman" panose="02020603050405020304" pitchFamily="18" charset="0"/>
              </a:rPr>
              <a:t>» заняла первую строчку и вышла в золото. Показав свою отличную физическую подготовку, «ГСК </a:t>
            </a:r>
            <a:r>
              <a:rPr lang="ru-RU" sz="2400" dirty="0" err="1">
                <a:latin typeface="Times New Roman" panose="02020603050405020304" pitchFamily="18" charset="0"/>
                <a:cs typeface="Times New Roman" panose="02020603050405020304" pitchFamily="18" charset="0"/>
              </a:rPr>
              <a:t>Югория</a:t>
            </a:r>
            <a:r>
              <a:rPr lang="ru-RU" sz="2400" dirty="0">
                <a:latin typeface="Times New Roman" panose="02020603050405020304" pitchFamily="18" charset="0"/>
                <a:cs typeface="Times New Roman" panose="02020603050405020304" pitchFamily="18" charset="0"/>
              </a:rPr>
              <a:t>» стала второй. Почётное третье место заняла команда «</a:t>
            </a:r>
            <a:r>
              <a:rPr lang="ru-RU" sz="2400" dirty="0" err="1">
                <a:latin typeface="Times New Roman" panose="02020603050405020304" pitchFamily="18" charset="0"/>
                <a:cs typeface="Times New Roman" panose="02020603050405020304" pitchFamily="18" charset="0"/>
              </a:rPr>
              <a:t>МЕДПЛАНТ</a:t>
            </a:r>
            <a:r>
              <a:rPr lang="ru-RU" sz="2400" dirty="0">
                <a:latin typeface="Times New Roman" panose="02020603050405020304" pitchFamily="18" charset="0"/>
                <a:cs typeface="Times New Roman" panose="02020603050405020304" pitchFamily="18" charset="0"/>
              </a:rPr>
              <a:t>».   </a:t>
            </a:r>
          </a:p>
        </p:txBody>
      </p:sp>
      <p:pic>
        <p:nvPicPr>
          <p:cNvPr id="4" name="Рисунок 3">
            <a:extLst>
              <a:ext uri="{FF2B5EF4-FFF2-40B4-BE49-F238E27FC236}">
                <a16:creationId xmlns:a16="http://schemas.microsoft.com/office/drawing/2014/main" id="{649F0BB7-9370-1669-2948-A5A47BDAA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4006" y="153647"/>
            <a:ext cx="1743987" cy="541991"/>
          </a:xfrm>
          <a:prstGeom prst="rect">
            <a:avLst/>
          </a:prstGeom>
        </p:spPr>
      </p:pic>
      <p:pic>
        <p:nvPicPr>
          <p:cNvPr id="2" name="Рисунок 1">
            <a:extLst>
              <a:ext uri="{FF2B5EF4-FFF2-40B4-BE49-F238E27FC236}">
                <a16:creationId xmlns:a16="http://schemas.microsoft.com/office/drawing/2014/main" id="{021000B5-9CC3-5D8F-9F02-A5D760606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012" y="3876205"/>
            <a:ext cx="3628428" cy="2417671"/>
          </a:xfrm>
          <a:prstGeom prst="rect">
            <a:avLst/>
          </a:prstGeom>
        </p:spPr>
      </p:pic>
      <p:pic>
        <p:nvPicPr>
          <p:cNvPr id="5" name="Рисунок 4">
            <a:extLst>
              <a:ext uri="{FF2B5EF4-FFF2-40B4-BE49-F238E27FC236}">
                <a16:creationId xmlns:a16="http://schemas.microsoft.com/office/drawing/2014/main" id="{38FE2115-03E4-1BFC-359B-0FDA05D6D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3082" y="3876204"/>
            <a:ext cx="3628428" cy="2417671"/>
          </a:xfrm>
          <a:prstGeom prst="rect">
            <a:avLst/>
          </a:prstGeom>
        </p:spPr>
      </p:pic>
      <p:pic>
        <p:nvPicPr>
          <p:cNvPr id="6" name="Рисунок 5">
            <a:extLst>
              <a:ext uri="{FF2B5EF4-FFF2-40B4-BE49-F238E27FC236}">
                <a16:creationId xmlns:a16="http://schemas.microsoft.com/office/drawing/2014/main" id="{5225C338-FA7B-3716-B1AF-C5041300ED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1047" y="3876203"/>
            <a:ext cx="3628428" cy="2417671"/>
          </a:xfrm>
          <a:prstGeom prst="rect">
            <a:avLst/>
          </a:prstGeom>
        </p:spPr>
      </p:pic>
    </p:spTree>
    <p:extLst>
      <p:ext uri="{BB962C8B-B14F-4D97-AF65-F5344CB8AC3E}">
        <p14:creationId xmlns:p14="http://schemas.microsoft.com/office/powerpoint/2010/main" val="1618573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15E824FC-DD75-7BA4-807B-7E48C9B9EC05}"/>
              </a:ext>
            </a:extLst>
          </p:cNvPr>
          <p:cNvSpPr>
            <a:spLocks noGrp="1"/>
          </p:cNvSpPr>
          <p:nvPr>
            <p:ph idx="1"/>
          </p:nvPr>
        </p:nvSpPr>
        <p:spPr>
          <a:xfrm>
            <a:off x="4907304" y="854562"/>
            <a:ext cx="2377392" cy="440587"/>
          </a:xfrm>
        </p:spPr>
        <p:txBody>
          <a:bodyPr>
            <a:normAutofit lnSpcReduction="10000"/>
          </a:bodyPr>
          <a:lstStyle/>
          <a:p>
            <a:pPr marL="0" indent="0" algn="ctr">
              <a:lnSpc>
                <a:spcPct val="100000"/>
              </a:lnSpc>
              <a:buNone/>
            </a:pPr>
            <a:r>
              <a:rPr lang="ru-RU" sz="2400" b="1" dirty="0">
                <a:latin typeface="Times New Roman" panose="02020603050405020304" pitchFamily="18" charset="0"/>
                <a:cs typeface="Times New Roman" panose="02020603050405020304" pitchFamily="18" charset="0"/>
              </a:rPr>
              <a:t>Группа А</a:t>
            </a:r>
          </a:p>
          <a:p>
            <a:pPr marL="0" indent="0" algn="ctr">
              <a:lnSpc>
                <a:spcPct val="100000"/>
              </a:lnSpc>
              <a:buNone/>
            </a:pPr>
            <a:endParaRPr lang="ru-RU" sz="24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649F0BB7-9370-1669-2948-A5A47BDAA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4006" y="153647"/>
            <a:ext cx="1743987" cy="541991"/>
          </a:xfrm>
          <a:prstGeom prst="rect">
            <a:avLst/>
          </a:prstGeom>
        </p:spPr>
      </p:pic>
      <p:graphicFrame>
        <p:nvGraphicFramePr>
          <p:cNvPr id="8" name="Объект 3">
            <a:extLst>
              <a:ext uri="{FF2B5EF4-FFF2-40B4-BE49-F238E27FC236}">
                <a16:creationId xmlns:a16="http://schemas.microsoft.com/office/drawing/2014/main" id="{7E8071E2-6B6E-9411-A7D4-C014467D0248}"/>
              </a:ext>
            </a:extLst>
          </p:cNvPr>
          <p:cNvGraphicFramePr>
            <a:graphicFrameLocks/>
          </p:cNvGraphicFramePr>
          <p:nvPr>
            <p:extLst>
              <p:ext uri="{D42A27DB-BD31-4B8C-83A1-F6EECF244321}">
                <p14:modId xmlns:p14="http://schemas.microsoft.com/office/powerpoint/2010/main" val="817008500"/>
              </p:ext>
            </p:extLst>
          </p:nvPr>
        </p:nvGraphicFramePr>
        <p:xfrm>
          <a:off x="658914" y="1323803"/>
          <a:ext cx="10874169" cy="1945504"/>
        </p:xfrm>
        <a:graphic>
          <a:graphicData uri="http://schemas.openxmlformats.org/drawingml/2006/table">
            <a:tbl>
              <a:tblPr firstRow="1" bandRow="1">
                <a:tableStyleId>{5C22544A-7EE6-4342-B048-85BDC9FD1C3A}</a:tableStyleId>
              </a:tblPr>
              <a:tblGrid>
                <a:gridCol w="485533">
                  <a:extLst>
                    <a:ext uri="{9D8B030D-6E8A-4147-A177-3AD203B41FA5}">
                      <a16:colId xmlns:a16="http://schemas.microsoft.com/office/drawing/2014/main" val="945821670"/>
                    </a:ext>
                  </a:extLst>
                </a:gridCol>
                <a:gridCol w="2233010">
                  <a:extLst>
                    <a:ext uri="{9D8B030D-6E8A-4147-A177-3AD203B41FA5}">
                      <a16:colId xmlns:a16="http://schemas.microsoft.com/office/drawing/2014/main" val="204196717"/>
                    </a:ext>
                  </a:extLst>
                </a:gridCol>
                <a:gridCol w="1359271">
                  <a:extLst>
                    <a:ext uri="{9D8B030D-6E8A-4147-A177-3AD203B41FA5}">
                      <a16:colId xmlns:a16="http://schemas.microsoft.com/office/drawing/2014/main" val="877543609"/>
                    </a:ext>
                  </a:extLst>
                </a:gridCol>
                <a:gridCol w="1359271">
                  <a:extLst>
                    <a:ext uri="{9D8B030D-6E8A-4147-A177-3AD203B41FA5}">
                      <a16:colId xmlns:a16="http://schemas.microsoft.com/office/drawing/2014/main" val="320297348"/>
                    </a:ext>
                  </a:extLst>
                </a:gridCol>
                <a:gridCol w="1359271">
                  <a:extLst>
                    <a:ext uri="{9D8B030D-6E8A-4147-A177-3AD203B41FA5}">
                      <a16:colId xmlns:a16="http://schemas.microsoft.com/office/drawing/2014/main" val="1999753373"/>
                    </a:ext>
                  </a:extLst>
                </a:gridCol>
                <a:gridCol w="1359271">
                  <a:extLst>
                    <a:ext uri="{9D8B030D-6E8A-4147-A177-3AD203B41FA5}">
                      <a16:colId xmlns:a16="http://schemas.microsoft.com/office/drawing/2014/main" val="3672342252"/>
                    </a:ext>
                  </a:extLst>
                </a:gridCol>
                <a:gridCol w="1359271">
                  <a:extLst>
                    <a:ext uri="{9D8B030D-6E8A-4147-A177-3AD203B41FA5}">
                      <a16:colId xmlns:a16="http://schemas.microsoft.com/office/drawing/2014/main" val="863682712"/>
                    </a:ext>
                  </a:extLst>
                </a:gridCol>
                <a:gridCol w="1359271">
                  <a:extLst>
                    <a:ext uri="{9D8B030D-6E8A-4147-A177-3AD203B41FA5}">
                      <a16:colId xmlns:a16="http://schemas.microsoft.com/office/drawing/2014/main" val="2806095427"/>
                    </a:ext>
                  </a:extLst>
                </a:gridCol>
              </a:tblGrid>
              <a:tr h="486376">
                <a:tc>
                  <a:txBody>
                    <a:bodyPr/>
                    <a:lstStyle/>
                    <a:p>
                      <a:r>
                        <a:rPr lang="ru-RU" dirty="0">
                          <a:solidFill>
                            <a:schemeClr val="tx1"/>
                          </a:solidFill>
                        </a:rPr>
                        <a:t>№</a:t>
                      </a:r>
                    </a:p>
                  </a:txBody>
                  <a:tcPr/>
                </a:tc>
                <a:tc>
                  <a:txBody>
                    <a:bodyPr/>
                    <a:lstStyle/>
                    <a:p>
                      <a:r>
                        <a:rPr lang="ru-RU" dirty="0">
                          <a:solidFill>
                            <a:schemeClr val="tx1"/>
                          </a:solidFill>
                        </a:rPr>
                        <a:t>Команда</a:t>
                      </a:r>
                    </a:p>
                  </a:txBody>
                  <a:tcPr>
                    <a:solidFill>
                      <a:schemeClr val="accent1"/>
                    </a:solidFill>
                  </a:tcPr>
                </a:tc>
                <a:tc>
                  <a:txBody>
                    <a:bodyPr/>
                    <a:lstStyle/>
                    <a:p>
                      <a:r>
                        <a:rPr lang="ru-RU" dirty="0">
                          <a:solidFill>
                            <a:schemeClr val="tx1"/>
                          </a:solidFill>
                        </a:rPr>
                        <a:t>1</a:t>
                      </a:r>
                    </a:p>
                  </a:txBody>
                  <a:tcPr/>
                </a:tc>
                <a:tc>
                  <a:txBody>
                    <a:bodyPr/>
                    <a:lstStyle/>
                    <a:p>
                      <a:r>
                        <a:rPr lang="ru-RU" dirty="0">
                          <a:solidFill>
                            <a:schemeClr val="tx1"/>
                          </a:solidFill>
                        </a:rPr>
                        <a:t>2</a:t>
                      </a:r>
                    </a:p>
                  </a:txBody>
                  <a:tcPr/>
                </a:tc>
                <a:tc>
                  <a:txBody>
                    <a:bodyPr/>
                    <a:lstStyle/>
                    <a:p>
                      <a:r>
                        <a:rPr lang="ru-RU" dirty="0">
                          <a:solidFill>
                            <a:schemeClr val="tx1"/>
                          </a:solidFill>
                        </a:rPr>
                        <a:t>3</a:t>
                      </a:r>
                    </a:p>
                  </a:txBody>
                  <a:tcPr/>
                </a:tc>
                <a:tc>
                  <a:txBody>
                    <a:bodyPr/>
                    <a:lstStyle/>
                    <a:p>
                      <a:r>
                        <a:rPr lang="ru-RU" dirty="0">
                          <a:solidFill>
                            <a:schemeClr val="tx1"/>
                          </a:solidFill>
                        </a:rPr>
                        <a:t>Мячи </a:t>
                      </a:r>
                    </a:p>
                  </a:txBody>
                  <a:tcPr/>
                </a:tc>
                <a:tc>
                  <a:txBody>
                    <a:bodyPr/>
                    <a:lstStyle/>
                    <a:p>
                      <a:r>
                        <a:rPr lang="ru-RU" dirty="0">
                          <a:solidFill>
                            <a:schemeClr val="tx1"/>
                          </a:solidFill>
                        </a:rPr>
                        <a:t>Очки</a:t>
                      </a:r>
                    </a:p>
                  </a:txBody>
                  <a:tcPr/>
                </a:tc>
                <a:tc>
                  <a:txBody>
                    <a:bodyPr/>
                    <a:lstStyle/>
                    <a:p>
                      <a:r>
                        <a:rPr lang="ru-RU" dirty="0">
                          <a:solidFill>
                            <a:schemeClr val="tx1"/>
                          </a:solidFill>
                        </a:rPr>
                        <a:t>Место</a:t>
                      </a:r>
                    </a:p>
                  </a:txBody>
                  <a:tcPr/>
                </a:tc>
                <a:extLst>
                  <a:ext uri="{0D108BD9-81ED-4DB2-BD59-A6C34878D82A}">
                    <a16:rowId xmlns:a16="http://schemas.microsoft.com/office/drawing/2014/main" val="2657863318"/>
                  </a:ext>
                </a:extLst>
              </a:tr>
              <a:tr h="486376">
                <a:tc>
                  <a:txBody>
                    <a:bodyPr/>
                    <a:lstStyle/>
                    <a:p>
                      <a:r>
                        <a:rPr lang="ru-RU" dirty="0"/>
                        <a:t>1</a:t>
                      </a:r>
                    </a:p>
                  </a:txBody>
                  <a:tcPr>
                    <a:solidFill>
                      <a:schemeClr val="accent4"/>
                    </a:solidFill>
                  </a:tcPr>
                </a:tc>
                <a:tc>
                  <a:txBody>
                    <a:bodyPr/>
                    <a:lstStyle/>
                    <a:p>
                      <a:r>
                        <a:rPr lang="ru-RU" dirty="0"/>
                        <a:t>Газпром </a:t>
                      </a:r>
                      <a:r>
                        <a:rPr lang="ru-RU" dirty="0" err="1"/>
                        <a:t>Информ</a:t>
                      </a:r>
                      <a:r>
                        <a:rPr lang="ru-RU" dirty="0"/>
                        <a:t> </a:t>
                      </a:r>
                    </a:p>
                  </a:txBody>
                  <a:tcPr>
                    <a:solidFill>
                      <a:schemeClr val="accent4"/>
                    </a:solidFill>
                  </a:tcPr>
                </a:tc>
                <a:tc>
                  <a:txBody>
                    <a:bodyPr/>
                    <a:lstStyle/>
                    <a:p>
                      <a:endParaRPr lang="ru-RU" dirty="0"/>
                    </a:p>
                  </a:txBody>
                  <a:tcPr>
                    <a:solidFill>
                      <a:schemeClr val="accent4"/>
                    </a:solidFill>
                  </a:tcPr>
                </a:tc>
                <a:tc>
                  <a:txBody>
                    <a:bodyPr/>
                    <a:lstStyle/>
                    <a:p>
                      <a:pPr algn="ctr"/>
                      <a:r>
                        <a:rPr lang="ru-RU" dirty="0"/>
                        <a:t>2:0</a:t>
                      </a:r>
                    </a:p>
                  </a:txBody>
                  <a:tcPr>
                    <a:solidFill>
                      <a:schemeClr val="accent4"/>
                    </a:solidFill>
                  </a:tcPr>
                </a:tc>
                <a:tc>
                  <a:txBody>
                    <a:bodyPr/>
                    <a:lstStyle/>
                    <a:p>
                      <a:pPr algn="ctr"/>
                      <a:r>
                        <a:rPr lang="ru-RU" dirty="0"/>
                        <a:t>2:0</a:t>
                      </a:r>
                    </a:p>
                  </a:txBody>
                  <a:tcPr>
                    <a:solidFill>
                      <a:schemeClr val="accent4"/>
                    </a:solidFill>
                  </a:tcPr>
                </a:tc>
                <a:tc>
                  <a:txBody>
                    <a:bodyPr/>
                    <a:lstStyle/>
                    <a:p>
                      <a:pPr algn="ctr"/>
                      <a:r>
                        <a:rPr lang="ru-RU" dirty="0"/>
                        <a:t>60:11</a:t>
                      </a:r>
                    </a:p>
                  </a:txBody>
                  <a:tcPr>
                    <a:solidFill>
                      <a:schemeClr val="accent4"/>
                    </a:solidFill>
                  </a:tcPr>
                </a:tc>
                <a:tc>
                  <a:txBody>
                    <a:bodyPr/>
                    <a:lstStyle/>
                    <a:p>
                      <a:pPr algn="ctr"/>
                      <a:r>
                        <a:rPr lang="ru-RU" dirty="0"/>
                        <a:t>6</a:t>
                      </a:r>
                    </a:p>
                  </a:txBody>
                  <a:tcPr>
                    <a:solidFill>
                      <a:schemeClr val="accent4"/>
                    </a:solidFill>
                  </a:tcPr>
                </a:tc>
                <a:tc>
                  <a:txBody>
                    <a:bodyPr/>
                    <a:lstStyle/>
                    <a:p>
                      <a:pPr algn="ctr"/>
                      <a:r>
                        <a:rPr lang="ru-RU" dirty="0"/>
                        <a:t>1 </a:t>
                      </a:r>
                    </a:p>
                  </a:txBody>
                  <a:tcPr>
                    <a:solidFill>
                      <a:schemeClr val="accent4"/>
                    </a:solidFill>
                  </a:tcPr>
                </a:tc>
                <a:extLst>
                  <a:ext uri="{0D108BD9-81ED-4DB2-BD59-A6C34878D82A}">
                    <a16:rowId xmlns:a16="http://schemas.microsoft.com/office/drawing/2014/main" val="2473824648"/>
                  </a:ext>
                </a:extLst>
              </a:tr>
              <a:tr h="486376">
                <a:tc>
                  <a:txBody>
                    <a:bodyPr/>
                    <a:lstStyle/>
                    <a:p>
                      <a:r>
                        <a:rPr lang="ru-RU" dirty="0"/>
                        <a:t>2</a:t>
                      </a:r>
                    </a:p>
                  </a:txBody>
                  <a:tcPr>
                    <a:solidFill>
                      <a:schemeClr val="bg1">
                        <a:lumMod val="75000"/>
                      </a:schemeClr>
                    </a:solidFill>
                  </a:tcPr>
                </a:tc>
                <a:tc>
                  <a:txBody>
                    <a:bodyPr/>
                    <a:lstStyle/>
                    <a:p>
                      <a:r>
                        <a:rPr lang="ru-RU" dirty="0"/>
                        <a:t>ГСК </a:t>
                      </a:r>
                      <a:r>
                        <a:rPr lang="ru-RU" dirty="0" err="1"/>
                        <a:t>Югория</a:t>
                      </a:r>
                      <a:r>
                        <a:rPr lang="ru-RU" dirty="0"/>
                        <a:t> </a:t>
                      </a:r>
                    </a:p>
                  </a:txBody>
                  <a:tcPr>
                    <a:solidFill>
                      <a:schemeClr val="bg1">
                        <a:lumMod val="75000"/>
                      </a:schemeClr>
                    </a:solidFill>
                  </a:tcPr>
                </a:tc>
                <a:tc>
                  <a:txBody>
                    <a:bodyPr/>
                    <a:lstStyle/>
                    <a:p>
                      <a:pPr algn="ctr"/>
                      <a:r>
                        <a:rPr lang="ru-RU" dirty="0"/>
                        <a:t>0:2 </a:t>
                      </a:r>
                    </a:p>
                  </a:txBody>
                  <a:tcPr>
                    <a:solidFill>
                      <a:schemeClr val="bg1">
                        <a:lumMod val="75000"/>
                      </a:schemeClr>
                    </a:solidFill>
                  </a:tcPr>
                </a:tc>
                <a:tc>
                  <a:txBody>
                    <a:bodyPr/>
                    <a:lstStyle/>
                    <a:p>
                      <a:endParaRPr lang="ru-RU" dirty="0"/>
                    </a:p>
                  </a:txBody>
                  <a:tcPr>
                    <a:solidFill>
                      <a:schemeClr val="bg1">
                        <a:lumMod val="75000"/>
                      </a:schemeClr>
                    </a:solidFill>
                  </a:tcPr>
                </a:tc>
                <a:tc>
                  <a:txBody>
                    <a:bodyPr/>
                    <a:lstStyle/>
                    <a:p>
                      <a:pPr algn="ctr"/>
                      <a:r>
                        <a:rPr lang="ru-RU" dirty="0"/>
                        <a:t>2:1</a:t>
                      </a:r>
                    </a:p>
                  </a:txBody>
                  <a:tcPr>
                    <a:solidFill>
                      <a:schemeClr val="bg1">
                        <a:lumMod val="75000"/>
                      </a:schemeClr>
                    </a:solidFill>
                  </a:tcPr>
                </a:tc>
                <a:tc>
                  <a:txBody>
                    <a:bodyPr/>
                    <a:lstStyle/>
                    <a:p>
                      <a:pPr algn="ctr"/>
                      <a:r>
                        <a:rPr lang="ru-RU" dirty="0"/>
                        <a:t>41:59</a:t>
                      </a:r>
                    </a:p>
                  </a:txBody>
                  <a:tcPr>
                    <a:solidFill>
                      <a:schemeClr val="bg1">
                        <a:lumMod val="75000"/>
                      </a:schemeClr>
                    </a:solidFill>
                  </a:tcPr>
                </a:tc>
                <a:tc>
                  <a:txBody>
                    <a:bodyPr/>
                    <a:lstStyle/>
                    <a:p>
                      <a:pPr algn="ctr"/>
                      <a:r>
                        <a:rPr lang="ru-RU" dirty="0"/>
                        <a:t>2</a:t>
                      </a:r>
                    </a:p>
                  </a:txBody>
                  <a:tcPr>
                    <a:solidFill>
                      <a:schemeClr val="bg1">
                        <a:lumMod val="75000"/>
                      </a:schemeClr>
                    </a:solidFill>
                  </a:tcPr>
                </a:tc>
                <a:tc>
                  <a:txBody>
                    <a:bodyPr/>
                    <a:lstStyle/>
                    <a:p>
                      <a:pPr algn="ctr"/>
                      <a:r>
                        <a:rPr lang="ru-RU" dirty="0"/>
                        <a:t>2</a:t>
                      </a:r>
                    </a:p>
                  </a:txBody>
                  <a:tcPr>
                    <a:solidFill>
                      <a:schemeClr val="bg1">
                        <a:lumMod val="75000"/>
                      </a:schemeClr>
                    </a:solidFill>
                  </a:tcPr>
                </a:tc>
                <a:extLst>
                  <a:ext uri="{0D108BD9-81ED-4DB2-BD59-A6C34878D82A}">
                    <a16:rowId xmlns:a16="http://schemas.microsoft.com/office/drawing/2014/main" val="2198984075"/>
                  </a:ext>
                </a:extLst>
              </a:tr>
              <a:tr h="486376">
                <a:tc>
                  <a:txBody>
                    <a:bodyPr/>
                    <a:lstStyle/>
                    <a:p>
                      <a:r>
                        <a:rPr lang="ru-RU" dirty="0"/>
                        <a:t>3</a:t>
                      </a:r>
                    </a:p>
                  </a:txBody>
                  <a:tcPr>
                    <a:solidFill>
                      <a:schemeClr val="bg1">
                        <a:lumMod val="75000"/>
                      </a:schemeClr>
                    </a:solidFill>
                  </a:tcPr>
                </a:tc>
                <a:tc>
                  <a:txBody>
                    <a:bodyPr/>
                    <a:lstStyle/>
                    <a:p>
                      <a:r>
                        <a:rPr lang="ru-RU" dirty="0" err="1"/>
                        <a:t>МЕДПЛАНТ</a:t>
                      </a:r>
                      <a:endParaRPr lang="ru-RU" dirty="0"/>
                    </a:p>
                  </a:txBody>
                  <a:tcPr>
                    <a:solidFill>
                      <a:schemeClr val="bg1">
                        <a:lumMod val="75000"/>
                      </a:schemeClr>
                    </a:solidFill>
                  </a:tcPr>
                </a:tc>
                <a:tc>
                  <a:txBody>
                    <a:bodyPr/>
                    <a:lstStyle/>
                    <a:p>
                      <a:pPr algn="ctr"/>
                      <a:r>
                        <a:rPr lang="ru-RU" dirty="0"/>
                        <a:t>0:2</a:t>
                      </a:r>
                    </a:p>
                  </a:txBody>
                  <a:tcPr>
                    <a:solidFill>
                      <a:schemeClr val="bg1">
                        <a:lumMod val="75000"/>
                      </a:schemeClr>
                    </a:solidFill>
                  </a:tcPr>
                </a:tc>
                <a:tc>
                  <a:txBody>
                    <a:bodyPr/>
                    <a:lstStyle/>
                    <a:p>
                      <a:pPr algn="ctr"/>
                      <a:r>
                        <a:rPr lang="ru-RU" dirty="0"/>
                        <a:t>1:2</a:t>
                      </a:r>
                    </a:p>
                  </a:txBody>
                  <a:tcPr>
                    <a:solidFill>
                      <a:schemeClr val="bg1">
                        <a:lumMod val="75000"/>
                      </a:schemeClr>
                    </a:solidFill>
                  </a:tcPr>
                </a:tc>
                <a:tc>
                  <a:txBody>
                    <a:bodyPr/>
                    <a:lstStyle/>
                    <a:p>
                      <a:endParaRPr lang="ru-RU" dirty="0"/>
                    </a:p>
                  </a:txBody>
                  <a:tcPr>
                    <a:solidFill>
                      <a:schemeClr val="bg1">
                        <a:lumMod val="75000"/>
                      </a:schemeClr>
                    </a:solidFill>
                  </a:tcPr>
                </a:tc>
                <a:tc>
                  <a:txBody>
                    <a:bodyPr/>
                    <a:lstStyle/>
                    <a:p>
                      <a:pPr algn="ctr"/>
                      <a:r>
                        <a:rPr lang="ru-RU" dirty="0"/>
                        <a:t>34:65</a:t>
                      </a:r>
                    </a:p>
                  </a:txBody>
                  <a:tcPr>
                    <a:solidFill>
                      <a:schemeClr val="bg1">
                        <a:lumMod val="75000"/>
                      </a:schemeClr>
                    </a:solidFill>
                  </a:tcPr>
                </a:tc>
                <a:tc>
                  <a:txBody>
                    <a:bodyPr/>
                    <a:lstStyle/>
                    <a:p>
                      <a:pPr algn="ctr"/>
                      <a:r>
                        <a:rPr lang="ru-RU" dirty="0"/>
                        <a:t>1</a:t>
                      </a:r>
                    </a:p>
                  </a:txBody>
                  <a:tcPr>
                    <a:solidFill>
                      <a:schemeClr val="bg1">
                        <a:lumMod val="75000"/>
                      </a:schemeClr>
                    </a:solidFill>
                  </a:tcPr>
                </a:tc>
                <a:tc>
                  <a:txBody>
                    <a:bodyPr/>
                    <a:lstStyle/>
                    <a:p>
                      <a:pPr algn="ctr"/>
                      <a:r>
                        <a:rPr lang="ru-RU" dirty="0"/>
                        <a:t>3</a:t>
                      </a:r>
                    </a:p>
                  </a:txBody>
                  <a:tcPr>
                    <a:solidFill>
                      <a:schemeClr val="bg1">
                        <a:lumMod val="75000"/>
                      </a:schemeClr>
                    </a:solidFill>
                  </a:tcPr>
                </a:tc>
                <a:extLst>
                  <a:ext uri="{0D108BD9-81ED-4DB2-BD59-A6C34878D82A}">
                    <a16:rowId xmlns:a16="http://schemas.microsoft.com/office/drawing/2014/main" val="4021765218"/>
                  </a:ext>
                </a:extLst>
              </a:tr>
            </a:tbl>
          </a:graphicData>
        </a:graphic>
      </p:graphicFrame>
      <p:pic>
        <p:nvPicPr>
          <p:cNvPr id="2" name="Рисунок 1">
            <a:extLst>
              <a:ext uri="{FF2B5EF4-FFF2-40B4-BE49-F238E27FC236}">
                <a16:creationId xmlns:a16="http://schemas.microsoft.com/office/drawing/2014/main" id="{8322874A-12EF-C20C-AA02-70D7411E5C22}"/>
              </a:ext>
            </a:extLst>
          </p:cNvPr>
          <p:cNvPicPr>
            <a:picLocks noChangeAspect="1"/>
          </p:cNvPicPr>
          <p:nvPr/>
        </p:nvPicPr>
        <p:blipFill rotWithShape="1">
          <a:blip r:embed="rId3">
            <a:extLst>
              <a:ext uri="{28A0092B-C50C-407E-A947-70E740481C1C}">
                <a14:useLocalDpi xmlns:a14="http://schemas.microsoft.com/office/drawing/2010/main" val="0"/>
              </a:ext>
            </a:extLst>
          </a:blip>
          <a:srcRect t="-1" b="-165"/>
          <a:stretch/>
        </p:blipFill>
        <p:spPr>
          <a:xfrm>
            <a:off x="769273" y="3344026"/>
            <a:ext cx="5043135" cy="3365844"/>
          </a:xfrm>
          <a:prstGeom prst="rect">
            <a:avLst/>
          </a:prstGeom>
        </p:spPr>
      </p:pic>
      <p:pic>
        <p:nvPicPr>
          <p:cNvPr id="5" name="Рисунок 4">
            <a:extLst>
              <a:ext uri="{FF2B5EF4-FFF2-40B4-BE49-F238E27FC236}">
                <a16:creationId xmlns:a16="http://schemas.microsoft.com/office/drawing/2014/main" id="{04AEE791-2238-47D7-D98A-9D1F8C53B9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592" y="3346793"/>
            <a:ext cx="5043135" cy="3360310"/>
          </a:xfrm>
          <a:prstGeom prst="rect">
            <a:avLst/>
          </a:prstGeom>
        </p:spPr>
      </p:pic>
    </p:spTree>
    <p:extLst>
      <p:ext uri="{BB962C8B-B14F-4D97-AF65-F5344CB8AC3E}">
        <p14:creationId xmlns:p14="http://schemas.microsoft.com/office/powerpoint/2010/main" val="3586339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2">
            <a:extLst>
              <a:ext uri="{FF2B5EF4-FFF2-40B4-BE49-F238E27FC236}">
                <a16:creationId xmlns:a16="http://schemas.microsoft.com/office/drawing/2014/main" id="{2F345A00-9236-8CFD-98BB-3DB571858B0A}"/>
              </a:ext>
            </a:extLst>
          </p:cNvPr>
          <p:cNvSpPr txBox="1">
            <a:spLocks noGrp="1"/>
          </p:cNvSpPr>
          <p:nvPr>
            <p:ph type="title"/>
          </p:nvPr>
        </p:nvSpPr>
        <p:spPr>
          <a:xfrm>
            <a:off x="748722" y="1785217"/>
            <a:ext cx="10694547" cy="528119"/>
          </a:xfrm>
          <a:prstGeom prst="rect">
            <a:avLst/>
          </a:prstGeom>
        </p:spPr>
        <p:txBody>
          <a:bodyPr vert="horz" lIns="91440" tIns="45720" rIns="91440" bIns="45720" rtlCol="0">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ru-RU" sz="2400" b="1" dirty="0">
                <a:latin typeface="Times New Roman" panose="02020603050405020304" pitchFamily="18" charset="0"/>
                <a:cs typeface="Times New Roman" panose="02020603050405020304" pitchFamily="18" charset="0"/>
              </a:rPr>
              <a:t>Группа </a:t>
            </a:r>
            <a:r>
              <a:rPr lang="en-GB" sz="2400" b="1" dirty="0">
                <a:latin typeface="Times New Roman" panose="02020603050405020304" pitchFamily="18" charset="0"/>
                <a:cs typeface="Times New Roman" panose="02020603050405020304" pitchFamily="18" charset="0"/>
              </a:rPr>
              <a:t>B</a:t>
            </a:r>
            <a:endParaRPr lang="ru-RU" sz="2400" b="1" dirty="0">
              <a:latin typeface="Times New Roman" panose="02020603050405020304" pitchFamily="18" charset="0"/>
              <a:cs typeface="Times New Roman" panose="02020603050405020304" pitchFamily="18" charset="0"/>
            </a:endParaRPr>
          </a:p>
          <a:p>
            <a:pPr marL="0" indent="0" algn="ctr">
              <a:lnSpc>
                <a:spcPct val="100000"/>
              </a:lnSpc>
              <a:buFont typeface="Arial" panose="020B0604020202020204" pitchFamily="34" charset="0"/>
              <a:buNone/>
            </a:pPr>
            <a:r>
              <a:rPr lang="ru-RU" sz="2400" dirty="0">
                <a:latin typeface="Times New Roman" panose="02020603050405020304" pitchFamily="18" charset="0"/>
                <a:cs typeface="Times New Roman" panose="02020603050405020304" pitchFamily="18" charset="0"/>
              </a:rPr>
              <a:t>Борьба за верхнюю строчку таблицы в этой группе оказалась еще более напряженной. Лидирующую позицию заняла команда «ВДНХ», которая в очередной раз показала всю свою мощь. Вторую строчку таблицы заняла опытная команда «НИИИ», чьи игроки не перестают удивлять своим упорством и стремлением бороться за каждый мяч. Команда «Черкизово»</a:t>
            </a:r>
            <a:r>
              <a:rPr lang="en-GB" sz="2400" dirty="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составила достойную конкуренцию своим соперникам в турнире, отлично представила свою компанию, а главное — получила удовольствие от любимой игры!</a:t>
            </a:r>
          </a:p>
        </p:txBody>
      </p:sp>
      <p:pic>
        <p:nvPicPr>
          <p:cNvPr id="9" name="Объект 8">
            <a:extLst>
              <a:ext uri="{FF2B5EF4-FFF2-40B4-BE49-F238E27FC236}">
                <a16:creationId xmlns:a16="http://schemas.microsoft.com/office/drawing/2014/main" id="{0B24AA1B-4543-3E40-8E19-CE9BFBEA73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948" y="3577361"/>
            <a:ext cx="3844541" cy="2563027"/>
          </a:xfrm>
        </p:spPr>
      </p:pic>
      <p:pic>
        <p:nvPicPr>
          <p:cNvPr id="11" name="Рисунок 10">
            <a:extLst>
              <a:ext uri="{FF2B5EF4-FFF2-40B4-BE49-F238E27FC236}">
                <a16:creationId xmlns:a16="http://schemas.microsoft.com/office/drawing/2014/main" id="{4097A44C-75B1-AF46-7313-0D590C1D5F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4003" y="181954"/>
            <a:ext cx="1743987" cy="541991"/>
          </a:xfrm>
          <a:prstGeom prst="rect">
            <a:avLst/>
          </a:prstGeom>
        </p:spPr>
      </p:pic>
      <p:pic>
        <p:nvPicPr>
          <p:cNvPr id="10" name="Рисунок 9">
            <a:extLst>
              <a:ext uri="{FF2B5EF4-FFF2-40B4-BE49-F238E27FC236}">
                <a16:creationId xmlns:a16="http://schemas.microsoft.com/office/drawing/2014/main" id="{385B20F2-6687-D51F-9683-EB11E1B80A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1693" y="3577361"/>
            <a:ext cx="3846577" cy="2563027"/>
          </a:xfrm>
          <a:prstGeom prst="rect">
            <a:avLst/>
          </a:prstGeom>
        </p:spPr>
      </p:pic>
      <p:pic>
        <p:nvPicPr>
          <p:cNvPr id="12" name="Рисунок 11">
            <a:extLst>
              <a:ext uri="{FF2B5EF4-FFF2-40B4-BE49-F238E27FC236}">
                <a16:creationId xmlns:a16="http://schemas.microsoft.com/office/drawing/2014/main" id="{9CBD2EBF-F235-4CEA-8621-896557D30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9474" y="3577361"/>
            <a:ext cx="3846577" cy="2563027"/>
          </a:xfrm>
          <a:prstGeom prst="rect">
            <a:avLst/>
          </a:prstGeom>
        </p:spPr>
      </p:pic>
    </p:spTree>
    <p:extLst>
      <p:ext uri="{BB962C8B-B14F-4D97-AF65-F5344CB8AC3E}">
        <p14:creationId xmlns:p14="http://schemas.microsoft.com/office/powerpoint/2010/main" val="754047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2">
            <a:extLst>
              <a:ext uri="{FF2B5EF4-FFF2-40B4-BE49-F238E27FC236}">
                <a16:creationId xmlns:a16="http://schemas.microsoft.com/office/drawing/2014/main" id="{2F345A00-9236-8CFD-98BB-3DB571858B0A}"/>
              </a:ext>
            </a:extLst>
          </p:cNvPr>
          <p:cNvSpPr txBox="1">
            <a:spLocks noGrp="1"/>
          </p:cNvSpPr>
          <p:nvPr>
            <p:ph type="title"/>
          </p:nvPr>
        </p:nvSpPr>
        <p:spPr>
          <a:xfrm>
            <a:off x="4955158" y="892445"/>
            <a:ext cx="2281674" cy="427852"/>
          </a:xfrm>
          <a:prstGeom prst="rect">
            <a:avLst/>
          </a:prstGeom>
        </p:spPr>
        <p:txBody>
          <a:bodyPr vert="horz" lIns="91440" tIns="45720" rIns="91440" bIns="45720" rtlCol="0">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ru-RU" sz="2400" b="1" dirty="0">
                <a:latin typeface="Times New Roman" panose="02020603050405020304" pitchFamily="18" charset="0"/>
                <a:cs typeface="Times New Roman" panose="02020603050405020304" pitchFamily="18" charset="0"/>
              </a:rPr>
              <a:t>Группа </a:t>
            </a:r>
            <a:r>
              <a:rPr lang="en-GB" sz="2400" b="1" dirty="0">
                <a:latin typeface="Times New Roman" panose="02020603050405020304" pitchFamily="18" charset="0"/>
                <a:cs typeface="Times New Roman" panose="02020603050405020304" pitchFamily="18" charset="0"/>
              </a:rPr>
              <a:t>B</a:t>
            </a:r>
            <a:endParaRPr lang="ru-RU" sz="2400" b="1" dirty="0">
              <a:latin typeface="Times New Roman" panose="02020603050405020304" pitchFamily="18" charset="0"/>
              <a:cs typeface="Times New Roman" panose="02020603050405020304" pitchFamily="18" charset="0"/>
            </a:endParaRPr>
          </a:p>
        </p:txBody>
      </p:sp>
      <p:graphicFrame>
        <p:nvGraphicFramePr>
          <p:cNvPr id="4" name="Объект 3">
            <a:extLst>
              <a:ext uri="{FF2B5EF4-FFF2-40B4-BE49-F238E27FC236}">
                <a16:creationId xmlns:a16="http://schemas.microsoft.com/office/drawing/2014/main" id="{16CD6311-8B3D-52C3-F35D-50B0F92FF35C}"/>
              </a:ext>
            </a:extLst>
          </p:cNvPr>
          <p:cNvGraphicFramePr>
            <a:graphicFrameLocks noGrp="1"/>
          </p:cNvGraphicFramePr>
          <p:nvPr>
            <p:ph idx="1"/>
            <p:extLst>
              <p:ext uri="{D42A27DB-BD31-4B8C-83A1-F6EECF244321}">
                <p14:modId xmlns:p14="http://schemas.microsoft.com/office/powerpoint/2010/main" val="1082746153"/>
              </p:ext>
            </p:extLst>
          </p:nvPr>
        </p:nvGraphicFramePr>
        <p:xfrm>
          <a:off x="419091" y="1320297"/>
          <a:ext cx="11353807" cy="1910188"/>
        </p:xfrm>
        <a:graphic>
          <a:graphicData uri="http://schemas.openxmlformats.org/drawingml/2006/table">
            <a:tbl>
              <a:tblPr firstRow="1" bandRow="1">
                <a:tableStyleId>{5C22544A-7EE6-4342-B048-85BDC9FD1C3A}</a:tableStyleId>
              </a:tblPr>
              <a:tblGrid>
                <a:gridCol w="506949">
                  <a:extLst>
                    <a:ext uri="{9D8B030D-6E8A-4147-A177-3AD203B41FA5}">
                      <a16:colId xmlns:a16="http://schemas.microsoft.com/office/drawing/2014/main" val="945821670"/>
                    </a:ext>
                  </a:extLst>
                </a:gridCol>
                <a:gridCol w="2331502">
                  <a:extLst>
                    <a:ext uri="{9D8B030D-6E8A-4147-A177-3AD203B41FA5}">
                      <a16:colId xmlns:a16="http://schemas.microsoft.com/office/drawing/2014/main" val="204196717"/>
                    </a:ext>
                  </a:extLst>
                </a:gridCol>
                <a:gridCol w="1419226">
                  <a:extLst>
                    <a:ext uri="{9D8B030D-6E8A-4147-A177-3AD203B41FA5}">
                      <a16:colId xmlns:a16="http://schemas.microsoft.com/office/drawing/2014/main" val="877543609"/>
                    </a:ext>
                  </a:extLst>
                </a:gridCol>
                <a:gridCol w="1419226">
                  <a:extLst>
                    <a:ext uri="{9D8B030D-6E8A-4147-A177-3AD203B41FA5}">
                      <a16:colId xmlns:a16="http://schemas.microsoft.com/office/drawing/2014/main" val="320297348"/>
                    </a:ext>
                  </a:extLst>
                </a:gridCol>
                <a:gridCol w="1419226">
                  <a:extLst>
                    <a:ext uri="{9D8B030D-6E8A-4147-A177-3AD203B41FA5}">
                      <a16:colId xmlns:a16="http://schemas.microsoft.com/office/drawing/2014/main" val="1999753373"/>
                    </a:ext>
                  </a:extLst>
                </a:gridCol>
                <a:gridCol w="1419226">
                  <a:extLst>
                    <a:ext uri="{9D8B030D-6E8A-4147-A177-3AD203B41FA5}">
                      <a16:colId xmlns:a16="http://schemas.microsoft.com/office/drawing/2014/main" val="3672342252"/>
                    </a:ext>
                  </a:extLst>
                </a:gridCol>
                <a:gridCol w="1419226">
                  <a:extLst>
                    <a:ext uri="{9D8B030D-6E8A-4147-A177-3AD203B41FA5}">
                      <a16:colId xmlns:a16="http://schemas.microsoft.com/office/drawing/2014/main" val="863682712"/>
                    </a:ext>
                  </a:extLst>
                </a:gridCol>
                <a:gridCol w="1419226">
                  <a:extLst>
                    <a:ext uri="{9D8B030D-6E8A-4147-A177-3AD203B41FA5}">
                      <a16:colId xmlns:a16="http://schemas.microsoft.com/office/drawing/2014/main" val="2806095427"/>
                    </a:ext>
                  </a:extLst>
                </a:gridCol>
              </a:tblGrid>
              <a:tr h="477547">
                <a:tc>
                  <a:txBody>
                    <a:bodyPr/>
                    <a:lstStyle/>
                    <a:p>
                      <a:r>
                        <a:rPr lang="ru-RU" dirty="0">
                          <a:solidFill>
                            <a:schemeClr val="tx1"/>
                          </a:solidFill>
                        </a:rPr>
                        <a:t>№</a:t>
                      </a:r>
                    </a:p>
                  </a:txBody>
                  <a:tcPr/>
                </a:tc>
                <a:tc>
                  <a:txBody>
                    <a:bodyPr/>
                    <a:lstStyle/>
                    <a:p>
                      <a:r>
                        <a:rPr lang="ru-RU" dirty="0">
                          <a:solidFill>
                            <a:schemeClr val="tx1"/>
                          </a:solidFill>
                        </a:rPr>
                        <a:t>Команда</a:t>
                      </a:r>
                    </a:p>
                  </a:txBody>
                  <a:tcPr>
                    <a:solidFill>
                      <a:schemeClr val="accent1"/>
                    </a:solidFill>
                  </a:tcPr>
                </a:tc>
                <a:tc>
                  <a:txBody>
                    <a:bodyPr/>
                    <a:lstStyle/>
                    <a:p>
                      <a:r>
                        <a:rPr lang="ru-RU" dirty="0">
                          <a:solidFill>
                            <a:schemeClr val="tx1"/>
                          </a:solidFill>
                        </a:rPr>
                        <a:t>1</a:t>
                      </a:r>
                    </a:p>
                  </a:txBody>
                  <a:tcPr/>
                </a:tc>
                <a:tc>
                  <a:txBody>
                    <a:bodyPr/>
                    <a:lstStyle/>
                    <a:p>
                      <a:r>
                        <a:rPr lang="ru-RU" dirty="0">
                          <a:solidFill>
                            <a:schemeClr val="tx1"/>
                          </a:solidFill>
                        </a:rPr>
                        <a:t>2</a:t>
                      </a:r>
                    </a:p>
                  </a:txBody>
                  <a:tcPr/>
                </a:tc>
                <a:tc>
                  <a:txBody>
                    <a:bodyPr/>
                    <a:lstStyle/>
                    <a:p>
                      <a:r>
                        <a:rPr lang="ru-RU" dirty="0">
                          <a:solidFill>
                            <a:schemeClr val="tx1"/>
                          </a:solidFill>
                        </a:rPr>
                        <a:t>3</a:t>
                      </a:r>
                    </a:p>
                  </a:txBody>
                  <a:tcPr/>
                </a:tc>
                <a:tc>
                  <a:txBody>
                    <a:bodyPr/>
                    <a:lstStyle/>
                    <a:p>
                      <a:r>
                        <a:rPr lang="ru-RU" dirty="0">
                          <a:solidFill>
                            <a:schemeClr val="tx1"/>
                          </a:solidFill>
                        </a:rPr>
                        <a:t>Мячи </a:t>
                      </a:r>
                    </a:p>
                  </a:txBody>
                  <a:tcPr/>
                </a:tc>
                <a:tc>
                  <a:txBody>
                    <a:bodyPr/>
                    <a:lstStyle/>
                    <a:p>
                      <a:r>
                        <a:rPr lang="ru-RU" dirty="0">
                          <a:solidFill>
                            <a:schemeClr val="tx1"/>
                          </a:solidFill>
                        </a:rPr>
                        <a:t>Очки</a:t>
                      </a:r>
                    </a:p>
                  </a:txBody>
                  <a:tcPr/>
                </a:tc>
                <a:tc>
                  <a:txBody>
                    <a:bodyPr/>
                    <a:lstStyle/>
                    <a:p>
                      <a:r>
                        <a:rPr lang="ru-RU" dirty="0">
                          <a:solidFill>
                            <a:schemeClr val="tx1"/>
                          </a:solidFill>
                        </a:rPr>
                        <a:t>Место</a:t>
                      </a:r>
                    </a:p>
                  </a:txBody>
                  <a:tcPr/>
                </a:tc>
                <a:extLst>
                  <a:ext uri="{0D108BD9-81ED-4DB2-BD59-A6C34878D82A}">
                    <a16:rowId xmlns:a16="http://schemas.microsoft.com/office/drawing/2014/main" val="2657863318"/>
                  </a:ext>
                </a:extLst>
              </a:tr>
              <a:tr h="477547">
                <a:tc>
                  <a:txBody>
                    <a:bodyPr/>
                    <a:lstStyle/>
                    <a:p>
                      <a:r>
                        <a:rPr lang="ru-RU" dirty="0"/>
                        <a:t>1</a:t>
                      </a:r>
                    </a:p>
                  </a:txBody>
                  <a:tcPr>
                    <a:solidFill>
                      <a:schemeClr val="accent4"/>
                    </a:solidFill>
                  </a:tcPr>
                </a:tc>
                <a:tc>
                  <a:txBody>
                    <a:bodyPr/>
                    <a:lstStyle/>
                    <a:p>
                      <a:r>
                        <a:rPr lang="ru-RU" dirty="0"/>
                        <a:t>ВДНХ </a:t>
                      </a:r>
                    </a:p>
                  </a:txBody>
                  <a:tcPr>
                    <a:solidFill>
                      <a:schemeClr val="accent4"/>
                    </a:solidFill>
                  </a:tcPr>
                </a:tc>
                <a:tc>
                  <a:txBody>
                    <a:bodyPr/>
                    <a:lstStyle/>
                    <a:p>
                      <a:endParaRPr lang="ru-RU" dirty="0"/>
                    </a:p>
                  </a:txBody>
                  <a:tcPr>
                    <a:solidFill>
                      <a:schemeClr val="accent4"/>
                    </a:solidFill>
                  </a:tcPr>
                </a:tc>
                <a:tc>
                  <a:txBody>
                    <a:bodyPr/>
                    <a:lstStyle/>
                    <a:p>
                      <a:pPr algn="ctr"/>
                      <a:r>
                        <a:rPr lang="ru-RU" dirty="0"/>
                        <a:t>2:0</a:t>
                      </a:r>
                    </a:p>
                  </a:txBody>
                  <a:tcPr>
                    <a:solidFill>
                      <a:schemeClr val="accent4"/>
                    </a:solidFill>
                  </a:tcPr>
                </a:tc>
                <a:tc>
                  <a:txBody>
                    <a:bodyPr/>
                    <a:lstStyle/>
                    <a:p>
                      <a:pPr algn="ctr"/>
                      <a:r>
                        <a:rPr lang="ru-RU" dirty="0"/>
                        <a:t>2:0</a:t>
                      </a:r>
                    </a:p>
                  </a:txBody>
                  <a:tcPr>
                    <a:solidFill>
                      <a:schemeClr val="accent4"/>
                    </a:solidFill>
                  </a:tcPr>
                </a:tc>
                <a:tc>
                  <a:txBody>
                    <a:bodyPr/>
                    <a:lstStyle/>
                    <a:p>
                      <a:pPr algn="ctr"/>
                      <a:r>
                        <a:rPr lang="ru-RU" dirty="0"/>
                        <a:t>60:34</a:t>
                      </a:r>
                    </a:p>
                  </a:txBody>
                  <a:tcPr>
                    <a:solidFill>
                      <a:schemeClr val="accent4"/>
                    </a:solidFill>
                  </a:tcPr>
                </a:tc>
                <a:tc>
                  <a:txBody>
                    <a:bodyPr/>
                    <a:lstStyle/>
                    <a:p>
                      <a:pPr algn="ctr"/>
                      <a:r>
                        <a:rPr lang="ru-RU" dirty="0"/>
                        <a:t>6</a:t>
                      </a:r>
                    </a:p>
                  </a:txBody>
                  <a:tcPr>
                    <a:solidFill>
                      <a:schemeClr val="accent4"/>
                    </a:solidFill>
                  </a:tcPr>
                </a:tc>
                <a:tc>
                  <a:txBody>
                    <a:bodyPr/>
                    <a:lstStyle/>
                    <a:p>
                      <a:pPr algn="ctr"/>
                      <a:r>
                        <a:rPr lang="ru-RU" dirty="0"/>
                        <a:t>1 </a:t>
                      </a:r>
                    </a:p>
                  </a:txBody>
                  <a:tcPr>
                    <a:solidFill>
                      <a:schemeClr val="accent4"/>
                    </a:solidFill>
                  </a:tcPr>
                </a:tc>
                <a:extLst>
                  <a:ext uri="{0D108BD9-81ED-4DB2-BD59-A6C34878D82A}">
                    <a16:rowId xmlns:a16="http://schemas.microsoft.com/office/drawing/2014/main" val="2473824648"/>
                  </a:ext>
                </a:extLst>
              </a:tr>
              <a:tr h="477547">
                <a:tc>
                  <a:txBody>
                    <a:bodyPr/>
                    <a:lstStyle/>
                    <a:p>
                      <a:r>
                        <a:rPr lang="ru-RU" dirty="0"/>
                        <a:t>2</a:t>
                      </a:r>
                    </a:p>
                  </a:txBody>
                  <a:tcPr>
                    <a:solidFill>
                      <a:schemeClr val="bg1">
                        <a:lumMod val="75000"/>
                      </a:schemeClr>
                    </a:solidFill>
                  </a:tcPr>
                </a:tc>
                <a:tc>
                  <a:txBody>
                    <a:bodyPr/>
                    <a:lstStyle/>
                    <a:p>
                      <a:r>
                        <a:rPr lang="ru-RU" dirty="0"/>
                        <a:t>НИИИ</a:t>
                      </a:r>
                    </a:p>
                  </a:txBody>
                  <a:tcPr>
                    <a:solidFill>
                      <a:schemeClr val="bg1">
                        <a:lumMod val="75000"/>
                      </a:schemeClr>
                    </a:solidFill>
                  </a:tcPr>
                </a:tc>
                <a:tc>
                  <a:txBody>
                    <a:bodyPr/>
                    <a:lstStyle/>
                    <a:p>
                      <a:pPr algn="ctr"/>
                      <a:r>
                        <a:rPr lang="ru-RU" dirty="0"/>
                        <a:t>0:2 </a:t>
                      </a:r>
                    </a:p>
                  </a:txBody>
                  <a:tcPr>
                    <a:solidFill>
                      <a:schemeClr val="bg1">
                        <a:lumMod val="75000"/>
                      </a:schemeClr>
                    </a:solidFill>
                  </a:tcPr>
                </a:tc>
                <a:tc>
                  <a:txBody>
                    <a:bodyPr/>
                    <a:lstStyle/>
                    <a:p>
                      <a:endParaRPr lang="ru-RU" dirty="0"/>
                    </a:p>
                  </a:txBody>
                  <a:tcPr>
                    <a:solidFill>
                      <a:schemeClr val="bg1">
                        <a:lumMod val="75000"/>
                      </a:schemeClr>
                    </a:solidFill>
                  </a:tcPr>
                </a:tc>
                <a:tc>
                  <a:txBody>
                    <a:bodyPr/>
                    <a:lstStyle/>
                    <a:p>
                      <a:pPr algn="ctr"/>
                      <a:r>
                        <a:rPr lang="ru-RU" dirty="0"/>
                        <a:t>2:1</a:t>
                      </a:r>
                    </a:p>
                  </a:txBody>
                  <a:tcPr>
                    <a:solidFill>
                      <a:schemeClr val="bg1">
                        <a:lumMod val="75000"/>
                      </a:schemeClr>
                    </a:solidFill>
                  </a:tcPr>
                </a:tc>
                <a:tc>
                  <a:txBody>
                    <a:bodyPr/>
                    <a:lstStyle/>
                    <a:p>
                      <a:pPr algn="ctr"/>
                      <a:r>
                        <a:rPr lang="ru-RU" dirty="0"/>
                        <a:t>51:60</a:t>
                      </a:r>
                    </a:p>
                  </a:txBody>
                  <a:tcPr>
                    <a:solidFill>
                      <a:schemeClr val="bg1">
                        <a:lumMod val="75000"/>
                      </a:schemeClr>
                    </a:solidFill>
                  </a:tcPr>
                </a:tc>
                <a:tc>
                  <a:txBody>
                    <a:bodyPr/>
                    <a:lstStyle/>
                    <a:p>
                      <a:pPr algn="ctr"/>
                      <a:r>
                        <a:rPr lang="ru-RU" dirty="0"/>
                        <a:t>2</a:t>
                      </a:r>
                    </a:p>
                  </a:txBody>
                  <a:tcPr>
                    <a:solidFill>
                      <a:schemeClr val="bg1">
                        <a:lumMod val="75000"/>
                      </a:schemeClr>
                    </a:solidFill>
                  </a:tcPr>
                </a:tc>
                <a:tc>
                  <a:txBody>
                    <a:bodyPr/>
                    <a:lstStyle/>
                    <a:p>
                      <a:pPr algn="ctr"/>
                      <a:r>
                        <a:rPr lang="ru-RU" dirty="0"/>
                        <a:t>2</a:t>
                      </a:r>
                    </a:p>
                  </a:txBody>
                  <a:tcPr>
                    <a:solidFill>
                      <a:schemeClr val="bg1">
                        <a:lumMod val="75000"/>
                      </a:schemeClr>
                    </a:solidFill>
                  </a:tcPr>
                </a:tc>
                <a:extLst>
                  <a:ext uri="{0D108BD9-81ED-4DB2-BD59-A6C34878D82A}">
                    <a16:rowId xmlns:a16="http://schemas.microsoft.com/office/drawing/2014/main" val="2198984075"/>
                  </a:ext>
                </a:extLst>
              </a:tr>
              <a:tr h="477547">
                <a:tc>
                  <a:txBody>
                    <a:bodyPr/>
                    <a:lstStyle/>
                    <a:p>
                      <a:r>
                        <a:rPr lang="ru-RU" dirty="0"/>
                        <a:t>3</a:t>
                      </a:r>
                    </a:p>
                  </a:txBody>
                  <a:tcPr>
                    <a:solidFill>
                      <a:schemeClr val="bg1">
                        <a:lumMod val="75000"/>
                      </a:schemeClr>
                    </a:solidFill>
                  </a:tcPr>
                </a:tc>
                <a:tc>
                  <a:txBody>
                    <a:bodyPr/>
                    <a:lstStyle/>
                    <a:p>
                      <a:r>
                        <a:rPr lang="ru-RU" dirty="0"/>
                        <a:t>Черкизово</a:t>
                      </a:r>
                    </a:p>
                  </a:txBody>
                  <a:tcPr>
                    <a:solidFill>
                      <a:schemeClr val="bg1">
                        <a:lumMod val="75000"/>
                      </a:schemeClr>
                    </a:solidFill>
                  </a:tcPr>
                </a:tc>
                <a:tc>
                  <a:txBody>
                    <a:bodyPr/>
                    <a:lstStyle/>
                    <a:p>
                      <a:pPr algn="ctr"/>
                      <a:r>
                        <a:rPr lang="ru-RU" dirty="0"/>
                        <a:t>0:2</a:t>
                      </a:r>
                    </a:p>
                  </a:txBody>
                  <a:tcPr>
                    <a:solidFill>
                      <a:schemeClr val="bg1">
                        <a:lumMod val="75000"/>
                      </a:schemeClr>
                    </a:solidFill>
                  </a:tcPr>
                </a:tc>
                <a:tc>
                  <a:txBody>
                    <a:bodyPr/>
                    <a:lstStyle/>
                    <a:p>
                      <a:pPr algn="ctr"/>
                      <a:r>
                        <a:rPr lang="ru-RU" dirty="0"/>
                        <a:t>1:2</a:t>
                      </a:r>
                    </a:p>
                  </a:txBody>
                  <a:tcPr>
                    <a:solidFill>
                      <a:schemeClr val="bg1">
                        <a:lumMod val="75000"/>
                      </a:schemeClr>
                    </a:solidFill>
                  </a:tcPr>
                </a:tc>
                <a:tc>
                  <a:txBody>
                    <a:bodyPr/>
                    <a:lstStyle/>
                    <a:p>
                      <a:endParaRPr lang="ru-RU" dirty="0"/>
                    </a:p>
                  </a:txBody>
                  <a:tcPr>
                    <a:solidFill>
                      <a:schemeClr val="bg1">
                        <a:lumMod val="75000"/>
                      </a:schemeClr>
                    </a:solidFill>
                  </a:tcPr>
                </a:tc>
                <a:tc>
                  <a:txBody>
                    <a:bodyPr/>
                    <a:lstStyle/>
                    <a:p>
                      <a:pPr algn="ctr"/>
                      <a:r>
                        <a:rPr lang="ru-RU" dirty="0"/>
                        <a:t>48:65</a:t>
                      </a:r>
                    </a:p>
                  </a:txBody>
                  <a:tcPr>
                    <a:solidFill>
                      <a:schemeClr val="bg1">
                        <a:lumMod val="75000"/>
                      </a:schemeClr>
                    </a:solidFill>
                  </a:tcPr>
                </a:tc>
                <a:tc>
                  <a:txBody>
                    <a:bodyPr/>
                    <a:lstStyle/>
                    <a:p>
                      <a:pPr algn="ctr"/>
                      <a:r>
                        <a:rPr lang="ru-RU" dirty="0"/>
                        <a:t>1</a:t>
                      </a:r>
                    </a:p>
                  </a:txBody>
                  <a:tcPr>
                    <a:solidFill>
                      <a:schemeClr val="bg1">
                        <a:lumMod val="75000"/>
                      </a:schemeClr>
                    </a:solidFill>
                  </a:tcPr>
                </a:tc>
                <a:tc>
                  <a:txBody>
                    <a:bodyPr/>
                    <a:lstStyle/>
                    <a:p>
                      <a:pPr algn="ctr"/>
                      <a:r>
                        <a:rPr lang="ru-RU" dirty="0"/>
                        <a:t>3</a:t>
                      </a:r>
                    </a:p>
                  </a:txBody>
                  <a:tcPr>
                    <a:solidFill>
                      <a:schemeClr val="bg1">
                        <a:lumMod val="75000"/>
                      </a:schemeClr>
                    </a:solidFill>
                  </a:tcPr>
                </a:tc>
                <a:extLst>
                  <a:ext uri="{0D108BD9-81ED-4DB2-BD59-A6C34878D82A}">
                    <a16:rowId xmlns:a16="http://schemas.microsoft.com/office/drawing/2014/main" val="4021765218"/>
                  </a:ext>
                </a:extLst>
              </a:tr>
            </a:tbl>
          </a:graphicData>
        </a:graphic>
      </p:graphicFrame>
      <p:pic>
        <p:nvPicPr>
          <p:cNvPr id="11" name="Рисунок 10">
            <a:extLst>
              <a:ext uri="{FF2B5EF4-FFF2-40B4-BE49-F238E27FC236}">
                <a16:creationId xmlns:a16="http://schemas.microsoft.com/office/drawing/2014/main" id="{4097A44C-75B1-AF46-7313-0D590C1D5F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4003" y="181954"/>
            <a:ext cx="1743987" cy="541991"/>
          </a:xfrm>
          <a:prstGeom prst="rect">
            <a:avLst/>
          </a:prstGeom>
        </p:spPr>
      </p:pic>
      <p:pic>
        <p:nvPicPr>
          <p:cNvPr id="5" name="Рисунок 4">
            <a:extLst>
              <a:ext uri="{FF2B5EF4-FFF2-40B4-BE49-F238E27FC236}">
                <a16:creationId xmlns:a16="http://schemas.microsoft.com/office/drawing/2014/main" id="{B252A3EE-14C6-D409-E448-F5D47E383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593" y="3429000"/>
            <a:ext cx="5094440" cy="3394493"/>
          </a:xfrm>
          <a:prstGeom prst="rect">
            <a:avLst/>
          </a:prstGeom>
        </p:spPr>
      </p:pic>
      <p:pic>
        <p:nvPicPr>
          <p:cNvPr id="6" name="Рисунок 5">
            <a:extLst>
              <a:ext uri="{FF2B5EF4-FFF2-40B4-BE49-F238E27FC236}">
                <a16:creationId xmlns:a16="http://schemas.microsoft.com/office/drawing/2014/main" id="{24E17B79-A4CB-4DB7-E7BB-99CB6E3C45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3969" y="3428998"/>
            <a:ext cx="5094440" cy="3394495"/>
          </a:xfrm>
          <a:prstGeom prst="rect">
            <a:avLst/>
          </a:prstGeom>
        </p:spPr>
      </p:pic>
    </p:spTree>
    <p:extLst>
      <p:ext uri="{BB962C8B-B14F-4D97-AF65-F5344CB8AC3E}">
        <p14:creationId xmlns:p14="http://schemas.microsoft.com/office/powerpoint/2010/main" val="950155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B85DE5A-DB83-A6D1-0ACB-07778A2C7DD5}"/>
              </a:ext>
            </a:extLst>
          </p:cNvPr>
          <p:cNvSpPr>
            <a:spLocks noGrp="1"/>
          </p:cNvSpPr>
          <p:nvPr>
            <p:ph idx="1"/>
          </p:nvPr>
        </p:nvSpPr>
        <p:spPr>
          <a:xfrm>
            <a:off x="664633" y="875012"/>
            <a:ext cx="10862721" cy="2977741"/>
          </a:xfrm>
        </p:spPr>
        <p:txBody>
          <a:bodyPr/>
          <a:lstStyle/>
          <a:p>
            <a:pPr marL="0" indent="0" algn="ctr">
              <a:buNone/>
            </a:pPr>
            <a:r>
              <a:rPr lang="ru-RU" sz="2200" b="1" dirty="0">
                <a:latin typeface="Times New Roman" panose="02020603050405020304" pitchFamily="18" charset="0"/>
                <a:cs typeface="Times New Roman" panose="02020603050405020304" pitchFamily="18" charset="0"/>
              </a:rPr>
              <a:t>Группа С</a:t>
            </a:r>
          </a:p>
          <a:p>
            <a:pPr marL="0" indent="0" algn="ctr">
              <a:buNone/>
            </a:pPr>
            <a:r>
              <a:rPr lang="ru-RU" sz="2200" dirty="0">
                <a:latin typeface="Times New Roman" panose="02020603050405020304" pitchFamily="18" charset="0"/>
                <a:cs typeface="Times New Roman" panose="02020603050405020304" pitchFamily="18" charset="0"/>
              </a:rPr>
              <a:t>Как отмечают участники, игры в группе С выдались напряженными и серьёзными. Благодаря взаимопониманию на площадке, игроки команды «</a:t>
            </a:r>
            <a:r>
              <a:rPr lang="ru-RU" sz="2200" dirty="0" err="1">
                <a:latin typeface="Times New Roman" panose="02020603050405020304" pitchFamily="18" charset="0"/>
                <a:cs typeface="Times New Roman" panose="02020603050405020304" pitchFamily="18" charset="0"/>
              </a:rPr>
              <a:t>Энергострой</a:t>
            </a:r>
            <a:r>
              <a:rPr lang="ru-RU" sz="2200" dirty="0">
                <a:latin typeface="Times New Roman" panose="02020603050405020304" pitchFamily="18" charset="0"/>
                <a:cs typeface="Times New Roman" panose="02020603050405020304" pitchFamily="18" charset="0"/>
              </a:rPr>
              <a:t>» смогли показать отличный результат, выдержав серьезную конкуренцию на протяжении всего Кубка. Непростым соперником стала команда «</a:t>
            </a:r>
            <a:r>
              <a:rPr lang="ru-RU" sz="2200" dirty="0" err="1">
                <a:latin typeface="Times New Roman" panose="02020603050405020304" pitchFamily="18" charset="0"/>
                <a:cs typeface="Times New Roman" panose="02020603050405020304" pitchFamily="18" charset="0"/>
              </a:rPr>
              <a:t>Дёке</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Экстружн</a:t>
            </a:r>
            <a:r>
              <a:rPr lang="ru-RU" sz="2200" dirty="0">
                <a:latin typeface="Times New Roman" panose="02020603050405020304" pitchFamily="18" charset="0"/>
                <a:cs typeface="Times New Roman" panose="02020603050405020304" pitchFamily="18" charset="0"/>
              </a:rPr>
              <a:t>» — игроки изначально поставили амбициозные цели и стремились исключительно к победе. Не менее сильная команда «ПБ АПЕКС» отличилась слаженностью и нежеланием сдаваться, чем мы искренне гордимся!</a:t>
            </a:r>
          </a:p>
        </p:txBody>
      </p:sp>
      <p:pic>
        <p:nvPicPr>
          <p:cNvPr id="7" name="Рисунок 6">
            <a:extLst>
              <a:ext uri="{FF2B5EF4-FFF2-40B4-BE49-F238E27FC236}">
                <a16:creationId xmlns:a16="http://schemas.microsoft.com/office/drawing/2014/main" id="{5478043B-37E3-BE19-F98B-99D8D1145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4001" y="144729"/>
            <a:ext cx="1743987" cy="541991"/>
          </a:xfrm>
          <a:prstGeom prst="rect">
            <a:avLst/>
          </a:prstGeom>
        </p:spPr>
      </p:pic>
      <p:pic>
        <p:nvPicPr>
          <p:cNvPr id="2" name="Рисунок 1">
            <a:extLst>
              <a:ext uri="{FF2B5EF4-FFF2-40B4-BE49-F238E27FC236}">
                <a16:creationId xmlns:a16="http://schemas.microsoft.com/office/drawing/2014/main" id="{235447E4-6230-1DC8-B5A8-5C17D7939B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4308" y="3852753"/>
            <a:ext cx="3831758" cy="2553153"/>
          </a:xfrm>
          <a:prstGeom prst="rect">
            <a:avLst/>
          </a:prstGeom>
        </p:spPr>
      </p:pic>
      <p:pic>
        <p:nvPicPr>
          <p:cNvPr id="4" name="Рисунок 3">
            <a:extLst>
              <a:ext uri="{FF2B5EF4-FFF2-40B4-BE49-F238E27FC236}">
                <a16:creationId xmlns:a16="http://schemas.microsoft.com/office/drawing/2014/main" id="{96AD607E-75EF-09FF-ECF2-9BE58E351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920" y="3852752"/>
            <a:ext cx="3831759" cy="2553153"/>
          </a:xfrm>
          <a:prstGeom prst="rect">
            <a:avLst/>
          </a:prstGeom>
        </p:spPr>
      </p:pic>
      <p:pic>
        <p:nvPicPr>
          <p:cNvPr id="6" name="Рисунок 5">
            <a:extLst>
              <a:ext uri="{FF2B5EF4-FFF2-40B4-BE49-F238E27FC236}">
                <a16:creationId xmlns:a16="http://schemas.microsoft.com/office/drawing/2014/main" id="{285ED510-6B21-F5AF-5DE0-5870BD71AA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0114" y="3852753"/>
            <a:ext cx="3831759" cy="2553153"/>
          </a:xfrm>
          <a:prstGeom prst="rect">
            <a:avLst/>
          </a:prstGeom>
        </p:spPr>
      </p:pic>
    </p:spTree>
    <p:extLst>
      <p:ext uri="{BB962C8B-B14F-4D97-AF65-F5344CB8AC3E}">
        <p14:creationId xmlns:p14="http://schemas.microsoft.com/office/powerpoint/2010/main" val="3673385695"/>
      </p:ext>
    </p:extLst>
  </p:cSld>
  <p:clrMapOvr>
    <a:masterClrMapping/>
  </p:clrMapOvr>
</p:sld>
</file>

<file path=ppt/theme/theme1.xml><?xml version="1.0" encoding="utf-8"?>
<a:theme xmlns:a="http://schemas.openxmlformats.org/drawingml/2006/main" name="Тема Offic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Широкоэкранный</PresentationFormat>
  <Slides>18</Slides>
  <Notes>0</Notes>
  <HiddenSlides>0</HiddenSlide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Тема Office</vt:lpstr>
      <vt:lpstr>Кубок Защитника Отечества — 2024 по волейболу</vt:lpstr>
      <vt:lpstr>Презентация PowerPoint</vt:lpstr>
      <vt:lpstr>Презентация PowerPoint</vt:lpstr>
      <vt:lpstr>Презентация PowerPoint</vt:lpstr>
      <vt:lpstr>Презентация PowerPoint</vt:lpstr>
      <vt:lpstr>Презентация PowerPoint</vt:lpstr>
      <vt:lpstr>Группа B Борьба за верхнюю строчку таблицы в этой группе оказалась еще более напряженной. Лидирующую позицию заняла команда «ВДНХ», которая в очередной раз показала всю свою мощь. Вторую строчку таблицы заняла опытная команда «НИИИ», чьи игроки не перестают удивлять своим упорством и стремлением бороться за каждый мяч. Команда «Черкизово» составила достойную конкуренцию своим соперникам в турнире, отлично представила свою компанию, а главное — получила удовольствие от любимой игры!</vt:lpstr>
      <vt:lpstr>Группа B</vt:lpstr>
      <vt:lpstr>Презентация PowerPoint</vt:lpstr>
      <vt:lpstr>Презентация PowerPoint</vt:lpstr>
      <vt:lpstr>Презентация PowerPoint</vt:lpstr>
      <vt:lpstr>Презентация PowerPoint</vt:lpstr>
      <vt:lpstr>Серебряный Play-off</vt:lpstr>
      <vt:lpstr>Золотой Play-off</vt:lpstr>
      <vt:lpstr>Призовые места среди команд распределились следующим образом:</vt:lpstr>
      <vt:lpstr>Не обошлось и без индивидуальных наград! В рамках турнира под руководством компетентного судейского состава и организаторов Кубка были отмечены самые яркие, активные, сыгранные, техничные и перспективные игроки и команды в следующих номинациях: </vt:lpstr>
      <vt:lpstr>Презентация PowerPoint</vt:lpstr>
      <vt:lpstr>Поздравляем победителей и благодарим всех участников!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Кубок Защитника Отечества — 2024 по волейболу</dc:title>
  <dc:creator>Березина Ксения Александровна</dc:creator>
  <cp:lastModifiedBy>Березина Ксения Александровна</cp:lastModifiedBy>
  <cp:revision>7</cp:revision>
  <dcterms:created xsi:type="dcterms:W3CDTF">2024-02-25T12:13:38Z</dcterms:created>
  <dcterms:modified xsi:type="dcterms:W3CDTF">2024-03-04T11:34:29Z</dcterms:modified>
</cp:coreProperties>
</file>